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9"/>
  </p:notesMasterIdLst>
  <p:sldIdLst>
    <p:sldId id="258" r:id="rId5"/>
    <p:sldId id="284" r:id="rId6"/>
    <p:sldId id="264" r:id="rId7"/>
    <p:sldId id="286" r:id="rId8"/>
    <p:sldId id="342" r:id="rId9"/>
    <p:sldId id="265" r:id="rId10"/>
    <p:sldId id="259" r:id="rId11"/>
    <p:sldId id="267" r:id="rId12"/>
    <p:sldId id="261" r:id="rId13"/>
    <p:sldId id="262" r:id="rId14"/>
    <p:sldId id="263" r:id="rId15"/>
    <p:sldId id="383" r:id="rId16"/>
    <p:sldId id="384" r:id="rId17"/>
    <p:sldId id="385" r:id="rId18"/>
    <p:sldId id="386" r:id="rId19"/>
    <p:sldId id="270" r:id="rId20"/>
    <p:sldId id="271" r:id="rId21"/>
    <p:sldId id="272" r:id="rId22"/>
    <p:sldId id="273" r:id="rId23"/>
    <p:sldId id="387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388" r:id="rId34"/>
    <p:sldId id="285" r:id="rId35"/>
    <p:sldId id="389" r:id="rId36"/>
    <p:sldId id="287" r:id="rId37"/>
    <p:sldId id="288" r:id="rId38"/>
    <p:sldId id="289" r:id="rId39"/>
    <p:sldId id="390" r:id="rId40"/>
    <p:sldId id="291" r:id="rId41"/>
    <p:sldId id="391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92" r:id="rId92"/>
    <p:sldId id="343" r:id="rId93"/>
    <p:sldId id="344" r:id="rId94"/>
    <p:sldId id="345" r:id="rId95"/>
    <p:sldId id="346" r:id="rId96"/>
    <p:sldId id="347" r:id="rId97"/>
    <p:sldId id="274" r:id="rId9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29C"/>
    <a:srgbClr val="D03E36"/>
    <a:srgbClr val="39B6E0"/>
    <a:srgbClr val="7F2075"/>
    <a:srgbClr val="AE1E85"/>
    <a:srgbClr val="C33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30B9-1027-0E4B-BEA3-401602967326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EA15D-D5B3-B14E-A5C5-84DFBADD38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77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E5B87-A093-421D-B75C-0ADDF917A61E}" type="slidenum">
              <a:rPr lang="pt-BR"/>
              <a:pPr/>
              <a:t>7</a:t>
            </a:fld>
            <a:endParaRPr lang="pt-BR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1D8695-2A73-4061-93E3-3C6DF80984EE}" type="slidenum">
              <a:rPr lang="pt-BR"/>
              <a:pPr/>
              <a:t>16</a:t>
            </a:fld>
            <a:endParaRPr lang="pt-BR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9E4-99DC-46C4-8A50-06819583E1B4}" type="slidenum">
              <a:rPr lang="pt-BR"/>
              <a:pPr/>
              <a:t>17</a:t>
            </a:fld>
            <a:endParaRPr lang="pt-BR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33A800-996E-4B0C-80AB-7B1DDE4DC5C8}" type="slidenum">
              <a:rPr lang="pt-BR"/>
              <a:pPr/>
              <a:t>18</a:t>
            </a:fld>
            <a:endParaRPr lang="pt-BR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A2FBB9-B2A5-406C-8F65-D849C48AEFA3}" type="slidenum">
              <a:rPr lang="pt-BR"/>
              <a:pPr/>
              <a:t>19</a:t>
            </a:fld>
            <a:endParaRPr lang="pt-BR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32DE20-6AA1-4190-A367-FFD6464BA396}" type="slidenum">
              <a:rPr lang="pt-BR"/>
              <a:pPr/>
              <a:t>20</a:t>
            </a:fld>
            <a:endParaRPr lang="pt-BR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213521-06E0-4C3A-8499-9D075ED83CB4}" type="slidenum">
              <a:rPr lang="pt-BR"/>
              <a:pPr/>
              <a:t>21</a:t>
            </a:fld>
            <a:endParaRPr lang="pt-BR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E57FC3-AF74-4423-915D-9852992E9C61}" type="slidenum">
              <a:rPr lang="pt-BR"/>
              <a:pPr/>
              <a:t>22</a:t>
            </a:fld>
            <a:endParaRPr lang="pt-BR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E7667-7F8A-46A4-8311-1B6C8AADEC33}" type="slidenum">
              <a:rPr lang="pt-BR"/>
              <a:pPr/>
              <a:t>23</a:t>
            </a:fld>
            <a:endParaRPr lang="pt-BR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337A6-213C-45CD-9ACC-A43DD92BC2DF}" type="slidenum">
              <a:rPr lang="pt-BR"/>
              <a:pPr/>
              <a:t>24</a:t>
            </a:fld>
            <a:endParaRPr lang="pt-BR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FED810-CFB4-4076-A424-AC3462801675}" type="slidenum">
              <a:rPr lang="pt-BR"/>
              <a:pPr/>
              <a:t>25</a:t>
            </a:fld>
            <a:endParaRPr lang="pt-B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5E50AD-719E-4FF2-8DD8-733766DB36A2}" type="slidenum">
              <a:rPr lang="pt-BR"/>
              <a:pPr/>
              <a:t>8</a:t>
            </a:fld>
            <a:endParaRPr lang="pt-BR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AEB40-36B0-4D44-8B67-2F71ECE88330}" type="slidenum">
              <a:rPr lang="pt-BR"/>
              <a:pPr/>
              <a:t>26</a:t>
            </a:fld>
            <a:endParaRPr lang="pt-BR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2C7516-95D1-4577-B3E4-4DD37E7127CA}" type="slidenum">
              <a:rPr lang="pt-BR"/>
              <a:pPr/>
              <a:t>27</a:t>
            </a:fld>
            <a:endParaRPr lang="pt-BR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4B545C-5F43-4ADB-A246-D0DB5F59678A}" type="slidenum">
              <a:rPr lang="pt-BR"/>
              <a:pPr/>
              <a:t>28</a:t>
            </a:fld>
            <a:endParaRPr lang="pt-BR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09E337-9BB8-4B31-8318-027F0696E647}" type="slidenum">
              <a:rPr lang="pt-BR"/>
              <a:pPr/>
              <a:t>29</a:t>
            </a:fld>
            <a:endParaRPr lang="pt-BR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F56193-21D4-443C-BBE5-CAD155C7BD63}" type="slidenum">
              <a:rPr lang="pt-BR"/>
              <a:pPr/>
              <a:t>30</a:t>
            </a:fld>
            <a:endParaRPr lang="pt-BR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08E277-4768-45B6-ACE6-60B22AAB770B}" type="slidenum">
              <a:rPr lang="pt-BR"/>
              <a:pPr/>
              <a:t>31</a:t>
            </a:fld>
            <a:endParaRPr lang="pt-BR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C91AD3-6FC5-40A4-81D7-7CF61898C1FE}" type="slidenum">
              <a:rPr lang="pt-BR"/>
              <a:pPr/>
              <a:t>32</a:t>
            </a:fld>
            <a:endParaRPr lang="pt-BR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9CB184-7B94-44F2-A6B0-023083970954}" type="slidenum">
              <a:rPr lang="pt-BR"/>
              <a:pPr/>
              <a:t>33</a:t>
            </a:fld>
            <a:endParaRPr lang="pt-BR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CBEA24-3023-40C4-8FFD-9BBBE6D51195}" type="slidenum">
              <a:rPr lang="pt-BR"/>
              <a:pPr/>
              <a:t>34</a:t>
            </a:fld>
            <a:endParaRPr lang="pt-BR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12E2CD-DE43-4A4D-82BA-4E0083AC5F55}" type="slidenum">
              <a:rPr lang="pt-BR"/>
              <a:pPr/>
              <a:t>35</a:t>
            </a:fld>
            <a:endParaRPr lang="pt-BR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A002AA-D685-4E1C-BCA2-E4CACD99612F}" type="slidenum">
              <a:rPr lang="pt-BR"/>
              <a:pPr/>
              <a:t>9</a:t>
            </a:fld>
            <a:endParaRPr lang="pt-BR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F366A6-2A34-4E4E-929F-8BF8BD7738DD}" type="slidenum">
              <a:rPr lang="pt-BR"/>
              <a:pPr/>
              <a:t>36</a:t>
            </a:fld>
            <a:endParaRPr lang="pt-BR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DD11D5-CFEB-4BFC-B94E-F3F95B93622E}" type="slidenum">
              <a:rPr lang="pt-BR"/>
              <a:pPr/>
              <a:t>37</a:t>
            </a:fld>
            <a:endParaRPr lang="pt-BR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DEDAE-0014-4D30-8CAA-A873ACEE77EF}" type="slidenum">
              <a:rPr lang="pt-BR"/>
              <a:pPr/>
              <a:t>38</a:t>
            </a:fld>
            <a:endParaRPr lang="pt-BR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670CED-20FB-45F5-9FB8-4CC0D4EEAC7F}" type="slidenum">
              <a:rPr lang="pt-BR"/>
              <a:pPr/>
              <a:t>39</a:t>
            </a:fld>
            <a:endParaRPr lang="pt-BR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F6F9E-1BDE-496A-993B-AF1C5149B861}" type="slidenum">
              <a:rPr lang="pt-BR"/>
              <a:pPr/>
              <a:t>40</a:t>
            </a:fld>
            <a:endParaRPr lang="pt-BR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BB613A-ECB8-4C62-8496-8D6661BDE221}" type="slidenum">
              <a:rPr lang="pt-BR"/>
              <a:pPr/>
              <a:t>41</a:t>
            </a:fld>
            <a:endParaRPr lang="pt-BR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F8BDC9-6ED6-4358-A43A-EC141313BBB3}" type="slidenum">
              <a:rPr lang="pt-BR"/>
              <a:pPr/>
              <a:t>42</a:t>
            </a:fld>
            <a:endParaRPr lang="pt-BR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E09E31-633C-4675-B7CC-3CC47CA940C5}" type="slidenum">
              <a:rPr lang="pt-BR"/>
              <a:pPr/>
              <a:t>43</a:t>
            </a:fld>
            <a:endParaRPr lang="pt-BR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A309E-45B4-4388-808C-5C6FF50D9BFE}" type="slidenum">
              <a:rPr lang="pt-BR"/>
              <a:pPr/>
              <a:t>44</a:t>
            </a:fld>
            <a:endParaRPr lang="pt-BR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39F8F1-68C9-40CD-A126-3C4FE9E8FB00}" type="slidenum">
              <a:rPr lang="pt-BR"/>
              <a:pPr/>
              <a:t>45</a:t>
            </a:fld>
            <a:endParaRPr lang="pt-BR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0DEACD-37C2-4DF0-8CDE-4DBF533A7512}" type="slidenum">
              <a:rPr lang="pt-BR"/>
              <a:pPr/>
              <a:t>10</a:t>
            </a:fld>
            <a:endParaRPr lang="pt-BR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A2119C-E780-4BDC-9ED8-A89D6EF4E76E}" type="slidenum">
              <a:rPr lang="pt-BR"/>
              <a:pPr/>
              <a:t>46</a:t>
            </a:fld>
            <a:endParaRPr lang="pt-BR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96FE9E-F156-4C21-92F1-8B0E4F10993E}" type="slidenum">
              <a:rPr lang="pt-BR"/>
              <a:pPr/>
              <a:t>47</a:t>
            </a:fld>
            <a:endParaRPr lang="pt-BR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637FC6-5A9F-480F-88A3-23DCCE4F6925}" type="slidenum">
              <a:rPr lang="pt-BR"/>
              <a:pPr/>
              <a:t>48</a:t>
            </a:fld>
            <a:endParaRPr lang="pt-BR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9A9F7-07A4-4A21-8C74-F71EBE71A70F}" type="slidenum">
              <a:rPr lang="pt-BR"/>
              <a:pPr/>
              <a:t>49</a:t>
            </a:fld>
            <a:endParaRPr lang="pt-BR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856813-7B41-4B37-806B-B0961DCB979B}" type="slidenum">
              <a:rPr lang="pt-BR"/>
              <a:pPr/>
              <a:t>50</a:t>
            </a:fld>
            <a:endParaRPr lang="pt-BR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9D7599-360F-4596-A124-67442BD18670}" type="slidenum">
              <a:rPr lang="pt-BR"/>
              <a:pPr/>
              <a:t>51</a:t>
            </a:fld>
            <a:endParaRPr lang="pt-BR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06F73E-B39E-4F25-B419-FA557BF5B660}" type="slidenum">
              <a:rPr lang="pt-BR"/>
              <a:pPr/>
              <a:t>52</a:t>
            </a:fld>
            <a:endParaRPr lang="pt-BR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BF4E2-E2DE-4DB3-9186-50D021631C01}" type="slidenum">
              <a:rPr lang="pt-BR"/>
              <a:pPr/>
              <a:t>53</a:t>
            </a:fld>
            <a:endParaRPr lang="pt-BR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E54B59-4465-49BD-9EF9-B439E614446A}" type="slidenum">
              <a:rPr lang="pt-BR"/>
              <a:pPr/>
              <a:t>54</a:t>
            </a:fld>
            <a:endParaRPr lang="pt-BR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9A9432-93B7-4ABE-8BF7-31EA57183F4A}" type="slidenum">
              <a:rPr lang="pt-BR"/>
              <a:pPr/>
              <a:t>55</a:t>
            </a:fld>
            <a:endParaRPr lang="pt-BR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3B413E-900C-4217-95D1-3B87EDF649D0}" type="slidenum">
              <a:rPr lang="pt-BR"/>
              <a:pPr/>
              <a:t>11</a:t>
            </a:fld>
            <a:endParaRPr lang="pt-BR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D43ED9-95C2-4DE0-9D14-C91D9C34191A}" type="slidenum">
              <a:rPr lang="en-US"/>
              <a:pPr/>
              <a:t>56</a:t>
            </a:fld>
            <a:endParaRPr 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29EFBE-8327-4E21-BF18-5348104CD4BF}" type="slidenum">
              <a:rPr lang="en-US"/>
              <a:pPr/>
              <a:t>57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9CF2D8-4AB4-4A29-AA4E-D2B990F34FB3}" type="slidenum">
              <a:rPr lang="en-US"/>
              <a:pPr/>
              <a:t>58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AD2772-68E0-44C0-B43B-F33AFB976B62}" type="slidenum">
              <a:rPr lang="en-US"/>
              <a:pPr/>
              <a:t>59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FB0D8-5CA5-42F1-8594-2901757C123D}" type="slidenum">
              <a:rPr lang="en-US"/>
              <a:pPr/>
              <a:t>60</a:t>
            </a:fld>
            <a:endParaRPr lang="en-U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CA6A6-287A-474F-9AA4-C1AB47248AB8}" type="slidenum">
              <a:rPr lang="en-US"/>
              <a:pPr/>
              <a:t>61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5E95FB-4290-4F6A-A6FB-4D3A526DE784}" type="slidenum">
              <a:rPr lang="en-US"/>
              <a:pPr/>
              <a:t>62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C97F3-8A44-4621-B09C-17C0BD8188B5}" type="slidenum">
              <a:rPr lang="en-US"/>
              <a:pPr/>
              <a:t>63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21EC3D-C1BD-4BE8-A85B-837097C05E14}" type="slidenum">
              <a:rPr lang="en-US"/>
              <a:pPr/>
              <a:t>64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323E3-EE5C-44BD-88FF-93B7324D06CB}" type="slidenum">
              <a:rPr lang="en-US"/>
              <a:pPr/>
              <a:t>65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E6452D-4D8C-4384-B4E1-2B07CEBC2E56}" type="slidenum">
              <a:rPr lang="pt-BR"/>
              <a:pPr/>
              <a:t>12</a:t>
            </a:fld>
            <a:endParaRPr lang="pt-BR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035A84-8E9F-4531-AFBA-28BCEF54BB42}" type="slidenum">
              <a:rPr lang="en-US"/>
              <a:pPr/>
              <a:t>66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DD482A-0417-487A-AC5C-847E7C8A713B}" type="slidenum">
              <a:rPr lang="en-US"/>
              <a:pPr/>
              <a:t>67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BB19E0-7CAD-4E7A-85D4-D2B9C26BBD80}" type="slidenum">
              <a:rPr lang="en-US"/>
              <a:pPr/>
              <a:t>68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7FC41-E45A-49DD-AE7B-34A01FA37D11}" type="slidenum">
              <a:rPr lang="en-US"/>
              <a:pPr/>
              <a:t>69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94F3FF-FADD-4F4B-8C7C-D763EAFFC23F}" type="slidenum">
              <a:rPr lang="en-US"/>
              <a:pPr/>
              <a:t>70</a:t>
            </a:fld>
            <a:endParaRPr lang="en-US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CB93AB-949C-4104-95C9-58DD8B8CAA77}" type="slidenum">
              <a:rPr lang="en-US"/>
              <a:pPr/>
              <a:t>71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73AFE-37D9-413A-A135-94D26ECFEF76}" type="slidenum">
              <a:rPr lang="en-US"/>
              <a:pPr/>
              <a:t>72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9CB83-1870-4932-B24D-44D24776A44E}" type="slidenum">
              <a:rPr lang="en-US"/>
              <a:pPr/>
              <a:t>73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655286-B8E9-4FAF-9F5A-1926ECC8A2EC}" type="slidenum">
              <a:rPr lang="en-US"/>
              <a:pPr/>
              <a:t>74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0B7389-405F-42C1-9A53-0A0D0C94AEA6}" type="slidenum">
              <a:rPr lang="en-US"/>
              <a:pPr/>
              <a:t>75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A58812-674C-43E2-8AD6-4CF2C1E42B6A}" type="slidenum">
              <a:rPr lang="pt-BR"/>
              <a:pPr/>
              <a:t>13</a:t>
            </a:fld>
            <a:endParaRPr lang="pt-BR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04CA80-5BAD-41D8-A075-E30330B922CB}" type="slidenum">
              <a:rPr lang="en-US"/>
              <a:pPr/>
              <a:t>76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FE643A-7397-440E-8AE3-AC3E1B56EB2F}" type="slidenum">
              <a:rPr lang="en-US"/>
              <a:pPr/>
              <a:t>77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82284F-ACA8-426F-84B2-98819AC51A46}" type="slidenum">
              <a:rPr lang="en-US"/>
              <a:pPr/>
              <a:t>78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107A17-DD26-4586-811A-61BEBE747CFD}" type="slidenum">
              <a:rPr lang="en-US"/>
              <a:pPr/>
              <a:t>79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B3A396-3A10-4D58-BA95-421D2106EDCC}" type="slidenum">
              <a:rPr lang="en-US"/>
              <a:pPr/>
              <a:t>80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D4A5AD-9787-41AA-A447-7CB66B4EC25D}" type="slidenum">
              <a:rPr lang="en-US"/>
              <a:pPr/>
              <a:t>81</a:t>
            </a:fld>
            <a:endParaRPr lang="en-U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AB07C1-0D98-42C9-B28A-EC01CA6F67E3}" type="slidenum">
              <a:rPr lang="en-US"/>
              <a:pPr/>
              <a:t>82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10FCD-B32E-42A8-8302-BA4CC994526D}" type="slidenum">
              <a:rPr lang="en-US"/>
              <a:pPr/>
              <a:t>83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3B1FA3-24D2-4873-A37C-21D45C8C60E0}" type="slidenum">
              <a:rPr lang="en-US"/>
              <a:pPr/>
              <a:t>84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293F-ECF4-485B-917D-7762234FD28A}" type="slidenum">
              <a:rPr lang="en-US"/>
              <a:pPr/>
              <a:t>85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BBBE87-520C-47A4-92A7-BB6DE7BB03FD}" type="slidenum">
              <a:rPr lang="pt-BR"/>
              <a:pPr/>
              <a:t>14</a:t>
            </a:fld>
            <a:endParaRPr lang="pt-BR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BD97DF-8E97-4354-BDB4-00E592751C8A}" type="slidenum">
              <a:rPr lang="en-US"/>
              <a:pPr/>
              <a:t>86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D7FD8A-2774-4D68-9403-93D72DFC6563}" type="slidenum">
              <a:rPr lang="en-US"/>
              <a:pPr/>
              <a:t>87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61D4EC-EBEB-4DB4-B6D5-606D4AB5597B}" type="slidenum">
              <a:rPr lang="en-US"/>
              <a:pPr/>
              <a:t>88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10320-E1D0-4B65-B977-8BC116378F3A}" type="slidenum">
              <a:rPr lang="en-US"/>
              <a:pPr/>
              <a:t>89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829393-D3DE-4CA5-8390-0949D93C9067}" type="slidenum">
              <a:rPr lang="en-US"/>
              <a:pPr/>
              <a:t>90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9374E1-A1C0-483D-AFE2-5E47AC6666FC}" type="slidenum">
              <a:rPr lang="en-US"/>
              <a:pPr/>
              <a:t>91</a:t>
            </a:fld>
            <a:endParaRPr 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940083-9224-4196-A661-503ECE9F59E2}" type="slidenum">
              <a:rPr lang="en-US"/>
              <a:pPr/>
              <a:t>92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956EF3-D50D-4519-B362-E5DD999AEBED}" type="slidenum">
              <a:rPr lang="en-US"/>
              <a:pPr/>
              <a:t>93</a:t>
            </a:fld>
            <a:endParaRPr lang="en-US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D3E64B-F329-4320-8E05-EB4993751EE2}" type="slidenum">
              <a:rPr lang="pt-BR"/>
              <a:pPr/>
              <a:t>15</a:t>
            </a:fld>
            <a:endParaRPr lang="pt-B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848621-4C8A-394A-B561-2DD24F4F8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4" y="1220"/>
            <a:ext cx="12189831" cy="6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1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AC37639-2786-4642-84E9-244550484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6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795C88B-77F6-2940-BF14-7C8F5CDA9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9" y="1221"/>
            <a:ext cx="12189831" cy="6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1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5B31BF8-EB26-5F4D-800B-DD2C1922F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5BA6278-E0F6-614E-A8CA-4229293D1E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computador&#10;&#10;Descrição gerada automaticamente">
            <a:extLst>
              <a:ext uri="{FF2B5EF4-FFF2-40B4-BE49-F238E27FC236}">
                <a16:creationId xmlns:a16="http://schemas.microsoft.com/office/drawing/2014/main" id="{7603E222-44F9-DE4A-AD4F-DBCA8AF2D9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DC2EF4D-CD98-D843-9B90-D7CAB3CFD9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19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F68C745-E60F-7D43-875A-BDC4F0F2B0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C0240E8-B009-2244-8A2F-406B670623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1863" y="456345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51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013CA2A-8F36-8246-BC41-ED6E4B4E90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8741E66-9A4D-4145-8982-DA6E330763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30210" y="3830652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4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F68C745-E60F-7D43-875A-BDC4F0F2B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7F711ED-ED2B-5A40-81EA-891BD29AC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863" y="455423"/>
            <a:ext cx="125246" cy="23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663731-3339-BC4B-98B0-CFC7529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E1A1923-6C9F-7E46-A812-B6453A9571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863" y="455423"/>
            <a:ext cx="125246" cy="23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3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ítulo, text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B7E725E-D6FC-455A-8D66-F360F2BD60D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60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E86EE1-455F-4873-8960-C5878DEF83B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23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42CC25F-DACB-A140-A3CB-EFCC2911B3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9"/>
            <a:ext cx="12192000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57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107951"/>
            <a:ext cx="10464800" cy="563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812800" y="1066800"/>
            <a:ext cx="5435600" cy="53435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51600" y="1066800"/>
            <a:ext cx="5435600" cy="53435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06400" y="6629400"/>
            <a:ext cx="1524000" cy="22860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>
          <a:xfrm>
            <a:off x="11074400" y="6629400"/>
            <a:ext cx="1016000" cy="228600"/>
          </a:xfrm>
        </p:spPr>
        <p:txBody>
          <a:bodyPr/>
          <a:lstStyle>
            <a:lvl1pPr>
              <a:defRPr/>
            </a:lvl1pPr>
          </a:lstStyle>
          <a:p>
            <a:fld id="{E346FA6E-83A7-4AFE-A85E-2526C1ADF455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2"/>
          </p:nvPr>
        </p:nvSpPr>
        <p:spPr>
          <a:xfrm>
            <a:off x="2235200" y="6616700"/>
            <a:ext cx="78232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5570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42CC25F-DACB-A140-A3CB-EFCC2911B3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4" y="609"/>
            <a:ext cx="12189831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6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B2C49D-4DE2-8C4A-A21D-B9CA2BB1D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1"/>
            <a:ext cx="12189831" cy="6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13A8310-DF9E-BC49-9183-AD0310213C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0"/>
            <a:ext cx="12189831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CC3D9A1-AC98-A946-A001-4EF6815B70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19"/>
            <a:ext cx="12189832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0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gurando computador portátil&#10;&#10;Descrição gerada automaticamente">
            <a:extLst>
              <a:ext uri="{FF2B5EF4-FFF2-40B4-BE49-F238E27FC236}">
                <a16:creationId xmlns:a16="http://schemas.microsoft.com/office/drawing/2014/main" id="{1FC89D8F-428F-A14E-B994-BEC7D8FC5A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9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98D894F-308F-8843-9DE3-7E6C44FCD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61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5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A3370-CEBF-894A-B17A-C029E9EA7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555E12-B4FA-6D40-894D-E2FA012E6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8010EB-BD20-8541-B81B-53418A95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68EB-E9F6-FB45-8681-3F3ED4CE732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793F31-79C5-6C46-8A1F-BBA18439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82C188-55CA-FB40-9961-204E38FB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CA3-63FC-3946-91B4-1C5FE5DCE369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1847A4-FB70-8347-B9D0-B50ABCBA45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" y="1220"/>
            <a:ext cx="12189831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6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E022B02-4762-AF4F-95EF-09BF03FF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29B338-9858-DF49-BA4D-1F30A902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6628CF-1DB8-4D4B-9648-FBE7BF510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68EB-E9F6-FB45-8681-3F3ED4CE732E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913712-7DAD-854F-A6CE-1047082ED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96A488-6D63-DE4F-ACF0-997E221C1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9CA3-63FC-3946-91B4-1C5FE5DCE3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65" r:id="rId3"/>
    <p:sldLayoutId id="2147483660" r:id="rId4"/>
    <p:sldLayoutId id="2147483661" r:id="rId5"/>
    <p:sldLayoutId id="2147483662" r:id="rId6"/>
    <p:sldLayoutId id="2147483663" r:id="rId7"/>
    <p:sldLayoutId id="2147483654" r:id="rId8"/>
    <p:sldLayoutId id="2147483649" r:id="rId9"/>
    <p:sldLayoutId id="2147483653" r:id="rId10"/>
    <p:sldLayoutId id="2147483651" r:id="rId11"/>
    <p:sldLayoutId id="2147483656" r:id="rId12"/>
    <p:sldLayoutId id="2147483655" r:id="rId13"/>
    <p:sldLayoutId id="2147483658" r:id="rId14"/>
    <p:sldLayoutId id="2147483657" r:id="rId15"/>
    <p:sldLayoutId id="2147483664" r:id="rId16"/>
    <p:sldLayoutId id="2147483659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6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2.wmf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wmf"/><Relationship Id="rId4" Type="http://schemas.openxmlformats.org/officeDocument/2006/relationships/image" Target="../media/image49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6.w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3E2209F-0C6D-5C46-9A9A-0D77490F6C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05" y="1285913"/>
            <a:ext cx="3549839" cy="29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5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B7A1-FFAA-434C-A469-3C350DF1FDBD}" type="slidenum">
              <a:rPr lang="pt-BR"/>
              <a:pPr/>
              <a:t>10</a:t>
            </a:fld>
            <a:endParaRPr lang="pt-BR"/>
          </a:p>
        </p:txBody>
      </p:sp>
      <p:grpSp>
        <p:nvGrpSpPr>
          <p:cNvPr id="61458" name="Group 18"/>
          <p:cNvGrpSpPr>
            <a:grpSpLocks/>
          </p:cNvGrpSpPr>
          <p:nvPr/>
        </p:nvGrpSpPr>
        <p:grpSpPr bwMode="auto">
          <a:xfrm>
            <a:off x="2417764" y="3560499"/>
            <a:ext cx="4112733" cy="1957917"/>
            <a:chOff x="336" y="2848"/>
            <a:chExt cx="2664" cy="640"/>
          </a:xfrm>
        </p:grpSpPr>
        <p:sp>
          <p:nvSpPr>
            <p:cNvPr id="61459" name="Rectangle 19"/>
            <p:cNvSpPr>
              <a:spLocks noChangeArrowheads="1"/>
            </p:cNvSpPr>
            <p:nvPr/>
          </p:nvSpPr>
          <p:spPr bwMode="auto">
            <a:xfrm>
              <a:off x="336" y="2848"/>
              <a:ext cx="2544" cy="121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61460" name="Rectangle 20"/>
            <p:cNvSpPr>
              <a:spLocks noChangeArrowheads="1"/>
            </p:cNvSpPr>
            <p:nvPr/>
          </p:nvSpPr>
          <p:spPr bwMode="auto">
            <a:xfrm>
              <a:off x="2880" y="2848"/>
              <a:ext cx="120" cy="121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61461" name="Rectangle 21"/>
            <p:cNvSpPr>
              <a:spLocks noChangeArrowheads="1"/>
            </p:cNvSpPr>
            <p:nvPr/>
          </p:nvSpPr>
          <p:spPr bwMode="auto">
            <a:xfrm>
              <a:off x="336" y="3367"/>
              <a:ext cx="2544" cy="121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61462" name="Rectangle 22"/>
            <p:cNvSpPr>
              <a:spLocks noChangeArrowheads="1"/>
            </p:cNvSpPr>
            <p:nvPr/>
          </p:nvSpPr>
          <p:spPr bwMode="auto">
            <a:xfrm>
              <a:off x="2880" y="3367"/>
              <a:ext cx="120" cy="12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614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417763" y="2197100"/>
            <a:ext cx="7777162" cy="396875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pt-BR" b="1" u="sng">
                <a:cs typeface="Tahoma" pitchFamily="34" charset="0"/>
              </a:rPr>
              <a:t>Exemplos:</a:t>
            </a:r>
          </a:p>
          <a:p>
            <a:pPr>
              <a:buFont typeface="Wingdings" pitchFamily="2" charset="2"/>
              <a:buNone/>
            </a:pPr>
            <a:endParaRPr lang="pt-BR" sz="2400" b="1">
              <a:cs typeface="Tahoma" pitchFamily="34" charset="0"/>
            </a:endParaRPr>
          </a:p>
          <a:p>
            <a:r>
              <a:rPr lang="pt-BR" sz="2400" b="1">
                <a:cs typeface="Tahoma" pitchFamily="34" charset="0"/>
              </a:rPr>
              <a:t>Concretos: </a:t>
            </a:r>
            <a:r>
              <a:rPr lang="pt-BR" sz="2400" b="1" i="1">
                <a:cs typeface="Tahoma" pitchFamily="34" charset="0"/>
              </a:rPr>
              <a:t>pessoa, lápis, carro, etc.</a:t>
            </a:r>
          </a:p>
          <a:p>
            <a:r>
              <a:rPr lang="pt-BR" sz="2400" b="1">
                <a:cs typeface="Tahoma" pitchFamily="34" charset="0"/>
              </a:rPr>
              <a:t>Intangíveis: </a:t>
            </a:r>
            <a:r>
              <a:rPr lang="pt-BR" sz="2400" b="1" i="1">
                <a:cs typeface="Tahoma" pitchFamily="34" charset="0"/>
              </a:rPr>
              <a:t>hora, projeto, organização, etc.</a:t>
            </a:r>
          </a:p>
          <a:p>
            <a:r>
              <a:rPr lang="pt-BR" sz="2400" b="1">
                <a:cs typeface="Tahoma" pitchFamily="34" charset="0"/>
              </a:rPr>
              <a:t>Personagem: </a:t>
            </a:r>
            <a:r>
              <a:rPr lang="pt-BR" sz="2400" b="1" i="1">
                <a:cs typeface="Tahoma" pitchFamily="34" charset="0"/>
              </a:rPr>
              <a:t>médico, professor, etc.</a:t>
            </a:r>
          </a:p>
          <a:p>
            <a:r>
              <a:rPr lang="pt-BR" sz="2400" b="1">
                <a:cs typeface="Tahoma" pitchFamily="34" charset="0"/>
              </a:rPr>
              <a:t>Relacional: </a:t>
            </a:r>
            <a:r>
              <a:rPr lang="pt-BR" sz="2400" b="1" i="1">
                <a:cs typeface="Tahoma" pitchFamily="34" charset="0"/>
              </a:rPr>
              <a:t>casamento, parceiro, propriedade.</a:t>
            </a:r>
          </a:p>
          <a:p>
            <a:r>
              <a:rPr lang="pt-BR" sz="2400" b="1">
                <a:cs typeface="Tahoma" pitchFamily="34" charset="0"/>
              </a:rPr>
              <a:t>Evento: </a:t>
            </a:r>
            <a:r>
              <a:rPr lang="pt-BR" sz="2400" b="1" i="1">
                <a:cs typeface="Tahoma" pitchFamily="34" charset="0"/>
              </a:rPr>
              <a:t>venda, defeito do sistema.</a:t>
            </a:r>
          </a:p>
          <a:p>
            <a:r>
              <a:rPr lang="pt-BR" sz="2400" b="1">
                <a:cs typeface="Tahoma" pitchFamily="34" charset="0"/>
              </a:rPr>
              <a:t>Interface Gráfica: </a:t>
            </a:r>
            <a:r>
              <a:rPr lang="pt-BR" sz="2400" b="1" i="1">
                <a:cs typeface="Tahoma" pitchFamily="34" charset="0"/>
              </a:rPr>
              <a:t>janela, ícone, botão.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1981201" y="3777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61457" name="Rectangle 17"/>
          <p:cNvSpPr>
            <a:spLocks noGrp="1" noChangeArrowheads="1"/>
          </p:cNvSpPr>
          <p:nvPr>
            <p:ph type="title"/>
          </p:nvPr>
        </p:nvSpPr>
        <p:spPr>
          <a:xfrm>
            <a:off x="2999110" y="476672"/>
            <a:ext cx="7345362" cy="792162"/>
          </a:xfrm>
          <a:noFill/>
          <a:ln/>
        </p:spPr>
        <p:txBody>
          <a:bodyPr anchor="ctr"/>
          <a:lstStyle/>
          <a:p>
            <a:r>
              <a:rPr lang="pt-BR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Conceitos Básicos - </a:t>
            </a:r>
            <a:r>
              <a:rPr lang="pt-BR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Objeto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74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5FE4-85ED-4029-82FA-E56A804CEBB9}" type="slidenum">
              <a:rPr lang="pt-BR"/>
              <a:pPr/>
              <a:t>11</a:t>
            </a:fld>
            <a:endParaRPr lang="pt-BR"/>
          </a:p>
        </p:txBody>
      </p:sp>
      <p:grpSp>
        <p:nvGrpSpPr>
          <p:cNvPr id="47131" name="Group 27"/>
          <p:cNvGrpSpPr>
            <a:grpSpLocks/>
          </p:cNvGrpSpPr>
          <p:nvPr/>
        </p:nvGrpSpPr>
        <p:grpSpPr bwMode="auto">
          <a:xfrm>
            <a:off x="7848600" y="2820989"/>
            <a:ext cx="2514600" cy="1743075"/>
            <a:chOff x="3936" y="1632"/>
            <a:chExt cx="1584" cy="1098"/>
          </a:xfrm>
        </p:grpSpPr>
        <p:pic>
          <p:nvPicPr>
            <p:cNvPr id="47120" name="Picture 16" descr="j01999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064"/>
              <a:ext cx="678" cy="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122" name="Text Box 18"/>
            <p:cNvSpPr txBox="1">
              <a:spLocks noChangeArrowheads="1"/>
            </p:cNvSpPr>
            <p:nvPr/>
          </p:nvSpPr>
          <p:spPr bwMode="auto">
            <a:xfrm>
              <a:off x="3936" y="1632"/>
              <a:ext cx="1584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>
                  <a:cs typeface="Times New Roman" pitchFamily="18" charset="0"/>
                </a:rPr>
                <a:t>Um Documento</a:t>
              </a:r>
              <a:r>
                <a:rPr lang="pt-BR" sz="2400">
                  <a:cs typeface="Tahoma" pitchFamily="34" charset="0"/>
                </a:rPr>
                <a:t> </a:t>
              </a:r>
            </a:p>
            <a:p>
              <a:pPr>
                <a:spcBef>
                  <a:spcPct val="50000"/>
                </a:spcBef>
              </a:pPr>
              <a:endParaRPr lang="pt-BR" sz="2400">
                <a:latin typeface="Times New Roman" pitchFamily="18" charset="0"/>
              </a:endParaRPr>
            </a:p>
          </p:txBody>
        </p:sp>
      </p:grpSp>
      <p:grpSp>
        <p:nvGrpSpPr>
          <p:cNvPr id="47127" name="Group 23"/>
          <p:cNvGrpSpPr>
            <a:grpSpLocks/>
          </p:cNvGrpSpPr>
          <p:nvPr/>
        </p:nvGrpSpPr>
        <p:grpSpPr bwMode="auto">
          <a:xfrm>
            <a:off x="2209800" y="4240214"/>
            <a:ext cx="1905000" cy="1704975"/>
            <a:chOff x="432" y="2526"/>
            <a:chExt cx="1200" cy="1074"/>
          </a:xfrm>
        </p:grpSpPr>
        <p:pic>
          <p:nvPicPr>
            <p:cNvPr id="47114" name="Picture 10" descr="j023073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" y="2526"/>
              <a:ext cx="68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124" name="Text Box 20"/>
            <p:cNvSpPr txBox="1">
              <a:spLocks noChangeArrowheads="1"/>
            </p:cNvSpPr>
            <p:nvPr/>
          </p:nvSpPr>
          <p:spPr bwMode="auto">
            <a:xfrm>
              <a:off x="432" y="3312"/>
              <a:ext cx="12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>
                  <a:cs typeface="Tahoma" pitchFamily="34" charset="0"/>
                </a:rPr>
                <a:t>Uma pessoa</a:t>
              </a:r>
            </a:p>
          </p:txBody>
        </p:sp>
      </p:grpSp>
      <p:grpSp>
        <p:nvGrpSpPr>
          <p:cNvPr id="47128" name="Group 24"/>
          <p:cNvGrpSpPr>
            <a:grpSpLocks/>
          </p:cNvGrpSpPr>
          <p:nvPr/>
        </p:nvGrpSpPr>
        <p:grpSpPr bwMode="auto">
          <a:xfrm>
            <a:off x="4114800" y="2744788"/>
            <a:ext cx="1905000" cy="2057400"/>
            <a:chOff x="1632" y="1584"/>
            <a:chExt cx="1200" cy="1296"/>
          </a:xfrm>
        </p:grpSpPr>
        <p:pic>
          <p:nvPicPr>
            <p:cNvPr id="47116" name="Picture 12" descr="TN00561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2166"/>
              <a:ext cx="936" cy="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125" name="Text Box 21"/>
            <p:cNvSpPr txBox="1">
              <a:spLocks noChangeArrowheads="1"/>
            </p:cNvSpPr>
            <p:nvPr/>
          </p:nvSpPr>
          <p:spPr bwMode="auto">
            <a:xfrm>
              <a:off x="1632" y="1584"/>
              <a:ext cx="120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>
                  <a:cs typeface="Times New Roman" pitchFamily="18" charset="0"/>
                </a:rPr>
                <a:t>Um meio de Transporte</a:t>
              </a:r>
            </a:p>
          </p:txBody>
        </p:sp>
      </p:grpSp>
      <p:grpSp>
        <p:nvGrpSpPr>
          <p:cNvPr id="47129" name="Group 25"/>
          <p:cNvGrpSpPr>
            <a:grpSpLocks/>
          </p:cNvGrpSpPr>
          <p:nvPr/>
        </p:nvGrpSpPr>
        <p:grpSpPr bwMode="auto">
          <a:xfrm>
            <a:off x="6019800" y="4344988"/>
            <a:ext cx="1905000" cy="1676400"/>
            <a:chOff x="2832" y="2592"/>
            <a:chExt cx="1200" cy="1056"/>
          </a:xfrm>
        </p:grpSpPr>
        <p:pic>
          <p:nvPicPr>
            <p:cNvPr id="47118" name="Picture 14" descr="MP00640_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592"/>
              <a:ext cx="720" cy="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126" name="Text Box 22"/>
            <p:cNvSpPr txBox="1">
              <a:spLocks noChangeArrowheads="1"/>
            </p:cNvSpPr>
            <p:nvPr/>
          </p:nvSpPr>
          <p:spPr bwMode="auto">
            <a:xfrm>
              <a:off x="2832" y="3360"/>
              <a:ext cx="12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>
                  <a:cs typeface="Times New Roman" pitchFamily="18" charset="0"/>
                </a:rPr>
                <a:t>Uma Região</a:t>
              </a:r>
            </a:p>
          </p:txBody>
        </p:sp>
      </p:grpSp>
      <p:sp>
        <p:nvSpPr>
          <p:cNvPr id="47132" name="Rectangle 28"/>
          <p:cNvSpPr>
            <a:spLocks noGrp="1" noChangeArrowheads="1"/>
          </p:cNvSpPr>
          <p:nvPr>
            <p:ph type="title"/>
          </p:nvPr>
        </p:nvSpPr>
        <p:spPr>
          <a:xfrm>
            <a:off x="2963864" y="404665"/>
            <a:ext cx="7704137" cy="1368425"/>
          </a:xfrm>
          <a:noFill/>
          <a:ln/>
        </p:spPr>
        <p:txBody>
          <a:bodyPr anchor="ctr"/>
          <a:lstStyle/>
          <a:p>
            <a:r>
              <a:rPr lang="pt-BR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Conceitos Básicos - </a:t>
            </a:r>
            <a:r>
              <a:rPr lang="pt-BR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Objeto</a:t>
            </a:r>
            <a:br>
              <a:rPr lang="pt-BR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Exemplos: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92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grpSp>
        <p:nvGrpSpPr>
          <p:cNvPr id="323595" name="Group 11"/>
          <p:cNvGrpSpPr>
            <a:grpSpLocks/>
          </p:cNvGrpSpPr>
          <p:nvPr/>
        </p:nvGrpSpPr>
        <p:grpSpPr bwMode="auto">
          <a:xfrm>
            <a:off x="3699201" y="4056486"/>
            <a:ext cx="3352150" cy="900905"/>
            <a:chOff x="336" y="2728"/>
            <a:chExt cx="2692" cy="880"/>
          </a:xfrm>
        </p:grpSpPr>
        <p:sp>
          <p:nvSpPr>
            <p:cNvPr id="323596" name="Rectangle 12"/>
            <p:cNvSpPr>
              <a:spLocks noChangeArrowheads="1"/>
            </p:cNvSpPr>
            <p:nvPr/>
          </p:nvSpPr>
          <p:spPr bwMode="auto">
            <a:xfrm>
              <a:off x="336" y="2728"/>
              <a:ext cx="2544" cy="361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323597" name="Rectangle 13"/>
            <p:cNvSpPr>
              <a:spLocks noChangeArrowheads="1"/>
            </p:cNvSpPr>
            <p:nvPr/>
          </p:nvSpPr>
          <p:spPr bwMode="auto">
            <a:xfrm>
              <a:off x="2880" y="2728"/>
              <a:ext cx="148" cy="361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23598" name="Rectangle 14"/>
            <p:cNvSpPr>
              <a:spLocks noChangeArrowheads="1"/>
            </p:cNvSpPr>
            <p:nvPr/>
          </p:nvSpPr>
          <p:spPr bwMode="auto">
            <a:xfrm>
              <a:off x="336" y="3247"/>
              <a:ext cx="2544" cy="361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323599" name="Rectangle 15"/>
            <p:cNvSpPr>
              <a:spLocks noChangeArrowheads="1"/>
            </p:cNvSpPr>
            <p:nvPr/>
          </p:nvSpPr>
          <p:spPr bwMode="auto">
            <a:xfrm>
              <a:off x="2880" y="3247"/>
              <a:ext cx="148" cy="36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3543300" y="2082104"/>
            <a:ext cx="81534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Identidade</a:t>
            </a:r>
            <a:r>
              <a:rPr lang="pt-BR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:</a:t>
            </a:r>
            <a:r>
              <a:rPr lang="pt-BR" sz="28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</a:p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É o nome do objeto. Cada objeto é único.</a:t>
            </a:r>
          </a:p>
        </p:txBody>
      </p:sp>
      <p:sp>
        <p:nvSpPr>
          <p:cNvPr id="323593" name="Rectangle 9"/>
          <p:cNvSpPr>
            <a:spLocks noChangeArrowheads="1"/>
          </p:cNvSpPr>
          <p:nvPr/>
        </p:nvSpPr>
        <p:spPr bwMode="auto">
          <a:xfrm>
            <a:off x="2278064" y="4294189"/>
            <a:ext cx="6194425" cy="42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Exemplo: 	Aluno João, José, Maria...</a:t>
            </a:r>
          </a:p>
        </p:txBody>
      </p:sp>
      <p:sp>
        <p:nvSpPr>
          <p:cNvPr id="323601" name="Rectangle 17"/>
          <p:cNvSpPr>
            <a:spLocks noChangeArrowheads="1"/>
          </p:cNvSpPr>
          <p:nvPr/>
        </p:nvSpPr>
        <p:spPr bwMode="auto">
          <a:xfrm>
            <a:off x="2999656" y="548680"/>
            <a:ext cx="73453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Componentes de um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Objeto</a:t>
            </a:r>
            <a:r>
              <a:rPr lang="pt-BR" sz="4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324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057400" y="2209800"/>
            <a:ext cx="8153400" cy="156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Atributos (Características):</a:t>
            </a:r>
          </a:p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É um conjunto de propriedades de um Objeto que podem mudar com o tempo.</a:t>
            </a:r>
          </a:p>
        </p:txBody>
      </p:sp>
      <p:grpSp>
        <p:nvGrpSpPr>
          <p:cNvPr id="324612" name="Group 4"/>
          <p:cNvGrpSpPr>
            <a:grpSpLocks/>
          </p:cNvGrpSpPr>
          <p:nvPr/>
        </p:nvGrpSpPr>
        <p:grpSpPr bwMode="auto">
          <a:xfrm>
            <a:off x="2057401" y="4432300"/>
            <a:ext cx="4148579" cy="1193800"/>
            <a:chOff x="336" y="2792"/>
            <a:chExt cx="2663" cy="752"/>
          </a:xfrm>
        </p:grpSpPr>
        <p:sp>
          <p:nvSpPr>
            <p:cNvPr id="324613" name="Rectangle 5"/>
            <p:cNvSpPr>
              <a:spLocks noChangeArrowheads="1"/>
            </p:cNvSpPr>
            <p:nvPr/>
          </p:nvSpPr>
          <p:spPr bwMode="auto">
            <a:xfrm>
              <a:off x="336" y="2792"/>
              <a:ext cx="119" cy="233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24614" name="Rectangle 6"/>
            <p:cNvSpPr>
              <a:spLocks noChangeArrowheads="1"/>
            </p:cNvSpPr>
            <p:nvPr/>
          </p:nvSpPr>
          <p:spPr bwMode="auto">
            <a:xfrm>
              <a:off x="2880" y="2792"/>
              <a:ext cx="119" cy="233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24615" name="Rectangle 7"/>
            <p:cNvSpPr>
              <a:spLocks noChangeArrowheads="1"/>
            </p:cNvSpPr>
            <p:nvPr/>
          </p:nvSpPr>
          <p:spPr bwMode="auto">
            <a:xfrm>
              <a:off x="336" y="3311"/>
              <a:ext cx="119" cy="233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880" y="3311"/>
              <a:ext cx="119" cy="23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24617" name="Rectangle 9"/>
          <p:cNvSpPr>
            <a:spLocks noChangeArrowheads="1"/>
          </p:cNvSpPr>
          <p:nvPr/>
        </p:nvSpPr>
        <p:spPr bwMode="auto">
          <a:xfrm>
            <a:off x="2133600" y="4292601"/>
            <a:ext cx="777240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Exemplos: 	Idade de uma Pessoa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Saldo de um Cliente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Quantidade de Alunos de uma Turma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		Se uma Pessoa está Falando (s/n)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3071664" y="631707"/>
            <a:ext cx="73453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Componentes de um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Objeto</a:t>
            </a:r>
            <a:r>
              <a:rPr lang="pt-BR" sz="4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661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325635" name="Rectangle 3"/>
          <p:cNvSpPr>
            <a:spLocks noChangeArrowheads="1"/>
          </p:cNvSpPr>
          <p:nvPr/>
        </p:nvSpPr>
        <p:spPr bwMode="auto">
          <a:xfrm>
            <a:off x="2063750" y="2027238"/>
            <a:ext cx="8153400" cy="226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Comportamento (Operações ou Métodos):</a:t>
            </a:r>
            <a:endParaRPr lang="pt-BR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Lógica contida em um objeto para designar-lhe um comportamento. É como o objeto responde a outro objeto. Também chamado de Método, Comportamento, Procedimento, Função, etc.</a:t>
            </a:r>
          </a:p>
        </p:txBody>
      </p:sp>
      <p:grpSp>
        <p:nvGrpSpPr>
          <p:cNvPr id="325636" name="Group 4"/>
          <p:cNvGrpSpPr>
            <a:grpSpLocks/>
          </p:cNvGrpSpPr>
          <p:nvPr/>
        </p:nvGrpSpPr>
        <p:grpSpPr bwMode="auto">
          <a:xfrm>
            <a:off x="2057400" y="4965700"/>
            <a:ext cx="4222750" cy="1193800"/>
            <a:chOff x="336" y="2792"/>
            <a:chExt cx="2660" cy="752"/>
          </a:xfrm>
        </p:grpSpPr>
        <p:sp>
          <p:nvSpPr>
            <p:cNvPr id="325637" name="Rectangle 5"/>
            <p:cNvSpPr>
              <a:spLocks noChangeArrowheads="1"/>
            </p:cNvSpPr>
            <p:nvPr/>
          </p:nvSpPr>
          <p:spPr bwMode="auto">
            <a:xfrm>
              <a:off x="336" y="2792"/>
              <a:ext cx="116" cy="233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25638" name="Rectangle 6"/>
            <p:cNvSpPr>
              <a:spLocks noChangeArrowheads="1"/>
            </p:cNvSpPr>
            <p:nvPr/>
          </p:nvSpPr>
          <p:spPr bwMode="auto">
            <a:xfrm>
              <a:off x="2880" y="2792"/>
              <a:ext cx="116" cy="233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25639" name="Rectangle 7"/>
            <p:cNvSpPr>
              <a:spLocks noChangeArrowheads="1"/>
            </p:cNvSpPr>
            <p:nvPr/>
          </p:nvSpPr>
          <p:spPr bwMode="auto">
            <a:xfrm>
              <a:off x="336" y="3311"/>
              <a:ext cx="116" cy="233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25640" name="Rectangle 8"/>
            <p:cNvSpPr>
              <a:spLocks noChangeArrowheads="1"/>
            </p:cNvSpPr>
            <p:nvPr/>
          </p:nvSpPr>
          <p:spPr bwMode="auto">
            <a:xfrm>
              <a:off x="2880" y="3311"/>
              <a:ext cx="116" cy="23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25641" name="Rectangle 9"/>
          <p:cNvSpPr>
            <a:spLocks noChangeArrowheads="1"/>
          </p:cNvSpPr>
          <p:nvPr/>
        </p:nvSpPr>
        <p:spPr bwMode="auto">
          <a:xfrm>
            <a:off x="2133600" y="4800600"/>
            <a:ext cx="7772400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Exemplo:	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adicionarAluno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calcularSaldoDevedor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sp>
        <p:nvSpPr>
          <p:cNvPr id="325642" name="Rectangle 10"/>
          <p:cNvSpPr>
            <a:spLocks noChangeArrowheads="1"/>
          </p:cNvSpPr>
          <p:nvPr/>
        </p:nvSpPr>
        <p:spPr bwMode="auto">
          <a:xfrm>
            <a:off x="2999656" y="656432"/>
            <a:ext cx="734536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Componentes de um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Objeto</a:t>
            </a:r>
            <a:r>
              <a:rPr lang="pt-BR" sz="4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07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3A66-B0AD-40E6-9481-36702D637C01}" type="slidenum">
              <a:rPr lang="pt-BR"/>
              <a:pPr/>
              <a:t>15</a:t>
            </a:fld>
            <a:endParaRPr lang="pt-BR"/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1524000" y="34290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1400">
                <a:cs typeface="Tahoma" pitchFamily="34" charset="0"/>
              </a:rPr>
              <a:t>       </a:t>
            </a:r>
            <a:endParaRPr lang="pt-BR" sz="2400">
              <a:latin typeface="Times New Roman" pitchFamily="18" charset="0"/>
            </a:endParaRPr>
          </a:p>
        </p:txBody>
      </p:sp>
      <p:grpSp>
        <p:nvGrpSpPr>
          <p:cNvPr id="37924" name="Group 36"/>
          <p:cNvGrpSpPr>
            <a:grpSpLocks/>
          </p:cNvGrpSpPr>
          <p:nvPr/>
        </p:nvGrpSpPr>
        <p:grpSpPr bwMode="auto">
          <a:xfrm>
            <a:off x="2819400" y="2852738"/>
            <a:ext cx="6553200" cy="3352800"/>
            <a:chOff x="576" y="1200"/>
            <a:chExt cx="3912" cy="1826"/>
          </a:xfrm>
        </p:grpSpPr>
        <p:grpSp>
          <p:nvGrpSpPr>
            <p:cNvPr id="37902" name="Group 14"/>
            <p:cNvGrpSpPr>
              <a:grpSpLocks/>
            </p:cNvGrpSpPr>
            <p:nvPr/>
          </p:nvGrpSpPr>
          <p:grpSpPr bwMode="auto">
            <a:xfrm>
              <a:off x="576" y="1200"/>
              <a:ext cx="3912" cy="1826"/>
              <a:chOff x="2061" y="8420"/>
              <a:chExt cx="8100" cy="3780"/>
            </a:xfrm>
          </p:grpSpPr>
          <p:sp>
            <p:nvSpPr>
              <p:cNvPr id="37903" name="Rectangle 15"/>
              <p:cNvSpPr>
                <a:spLocks noChangeArrowheads="1"/>
              </p:cNvSpPr>
              <p:nvPr/>
            </p:nvSpPr>
            <p:spPr bwMode="auto">
              <a:xfrm>
                <a:off x="3681" y="9438"/>
                <a:ext cx="4320" cy="2520"/>
              </a:xfrm>
              <a:prstGeom prst="rect">
                <a:avLst/>
              </a:prstGeom>
              <a:noFill/>
              <a:ln w="57150" cmpd="thinThick">
                <a:solidFill>
                  <a:srgbClr val="33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17088" dir="2963922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904" name="Text Box 16"/>
              <p:cNvSpPr txBox="1">
                <a:spLocks noChangeArrowheads="1"/>
              </p:cNvSpPr>
              <p:nvPr/>
            </p:nvSpPr>
            <p:spPr bwMode="auto">
              <a:xfrm>
                <a:off x="2241" y="9258"/>
                <a:ext cx="126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pt-BR" sz="1200">
                    <a:latin typeface="Times New Roman" pitchFamily="18" charset="0"/>
                  </a:rPr>
                  <a:t>Ordem de Produção</a:t>
                </a:r>
              </a:p>
            </p:txBody>
          </p:sp>
          <p:sp>
            <p:nvSpPr>
              <p:cNvPr id="37905" name="Text Box 17"/>
              <p:cNvSpPr txBox="1">
                <a:spLocks noChangeArrowheads="1"/>
              </p:cNvSpPr>
              <p:nvPr/>
            </p:nvSpPr>
            <p:spPr bwMode="auto">
              <a:xfrm>
                <a:off x="2061" y="11418"/>
                <a:ext cx="162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pt-BR" sz="1200">
                    <a:latin typeface="Times New Roman" pitchFamily="18" charset="0"/>
                  </a:rPr>
                  <a:t>Mensagem de Solicitação</a:t>
                </a:r>
              </a:p>
            </p:txBody>
          </p:sp>
          <p:sp>
            <p:nvSpPr>
              <p:cNvPr id="37906" name="Text Box 18"/>
              <p:cNvSpPr txBox="1">
                <a:spLocks noChangeArrowheads="1"/>
              </p:cNvSpPr>
              <p:nvPr/>
            </p:nvSpPr>
            <p:spPr bwMode="auto">
              <a:xfrm>
                <a:off x="4041" y="9798"/>
                <a:ext cx="162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pt-BR" sz="1200">
                    <a:latin typeface="Times New Roman" pitchFamily="18" charset="0"/>
                  </a:rPr>
                  <a:t>Matéria-Prima</a:t>
                </a:r>
              </a:p>
            </p:txBody>
          </p:sp>
          <p:sp>
            <p:nvSpPr>
              <p:cNvPr id="37907" name="Text Box 19"/>
              <p:cNvSpPr txBox="1">
                <a:spLocks noChangeArrowheads="1"/>
              </p:cNvSpPr>
              <p:nvPr/>
            </p:nvSpPr>
            <p:spPr bwMode="auto">
              <a:xfrm>
                <a:off x="5661" y="9798"/>
                <a:ext cx="198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pt-BR" sz="1200">
                    <a:latin typeface="Times New Roman" pitchFamily="18" charset="0"/>
                  </a:rPr>
                  <a:t>Processo Produtivo</a:t>
                </a:r>
              </a:p>
            </p:txBody>
          </p:sp>
          <p:sp>
            <p:nvSpPr>
              <p:cNvPr id="37908" name="Text Box 20"/>
              <p:cNvSpPr txBox="1">
                <a:spLocks noChangeArrowheads="1"/>
              </p:cNvSpPr>
              <p:nvPr/>
            </p:nvSpPr>
            <p:spPr bwMode="auto">
              <a:xfrm>
                <a:off x="6021" y="11418"/>
                <a:ext cx="126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pt-BR" sz="1200">
                    <a:latin typeface="Times New Roman" pitchFamily="18" charset="0"/>
                  </a:rPr>
                  <a:t>Operações</a:t>
                </a:r>
              </a:p>
            </p:txBody>
          </p:sp>
          <p:sp>
            <p:nvSpPr>
              <p:cNvPr id="37909" name="Text Box 21"/>
              <p:cNvSpPr txBox="1">
                <a:spLocks noChangeArrowheads="1"/>
              </p:cNvSpPr>
              <p:nvPr/>
            </p:nvSpPr>
            <p:spPr bwMode="auto">
              <a:xfrm>
                <a:off x="4221" y="11418"/>
                <a:ext cx="126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pt-BR" sz="1200">
                    <a:latin typeface="Times New Roman" pitchFamily="18" charset="0"/>
                  </a:rPr>
                  <a:t>Atributos</a:t>
                </a:r>
              </a:p>
            </p:txBody>
          </p:sp>
          <p:sp>
            <p:nvSpPr>
              <p:cNvPr id="37910" name="AutoShape 22"/>
              <p:cNvSpPr>
                <a:spLocks noChangeArrowheads="1"/>
              </p:cNvSpPr>
              <p:nvPr/>
            </p:nvSpPr>
            <p:spPr bwMode="auto">
              <a:xfrm>
                <a:off x="4401" y="8420"/>
                <a:ext cx="2700" cy="144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FFFFFF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/>
              <a:p>
                <a:endParaRPr lang="pt-BR"/>
              </a:p>
            </p:txBody>
          </p:sp>
          <p:sp>
            <p:nvSpPr>
              <p:cNvPr id="37911" name="AutoShape 23"/>
              <p:cNvSpPr>
                <a:spLocks noChangeArrowheads="1"/>
              </p:cNvSpPr>
              <p:nvPr/>
            </p:nvSpPr>
            <p:spPr bwMode="auto">
              <a:xfrm>
                <a:off x="3501" y="10580"/>
                <a:ext cx="540" cy="54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912" name="AutoShape 24"/>
              <p:cNvSpPr>
                <a:spLocks noChangeArrowheads="1"/>
              </p:cNvSpPr>
              <p:nvPr/>
            </p:nvSpPr>
            <p:spPr bwMode="auto">
              <a:xfrm>
                <a:off x="7821" y="10580"/>
                <a:ext cx="540" cy="54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913" name="Text Box 25"/>
              <p:cNvSpPr txBox="1">
                <a:spLocks noChangeArrowheads="1"/>
              </p:cNvSpPr>
              <p:nvPr/>
            </p:nvSpPr>
            <p:spPr bwMode="auto">
              <a:xfrm>
                <a:off x="8361" y="9860"/>
                <a:ext cx="180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pt-BR" sz="1200">
                    <a:latin typeface="Times New Roman" pitchFamily="18" charset="0"/>
                  </a:rPr>
                  <a:t>Produto Final</a:t>
                </a:r>
              </a:p>
            </p:txBody>
          </p:sp>
          <p:sp>
            <p:nvSpPr>
              <p:cNvPr id="37914" name="Text Box 26"/>
              <p:cNvSpPr txBox="1">
                <a:spLocks noChangeArrowheads="1"/>
              </p:cNvSpPr>
              <p:nvPr/>
            </p:nvSpPr>
            <p:spPr bwMode="auto">
              <a:xfrm>
                <a:off x="8361" y="11480"/>
                <a:ext cx="180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pt-BR" sz="1200">
                    <a:latin typeface="Times New Roman" pitchFamily="18" charset="0"/>
                  </a:rPr>
                  <a:t>Mensagem de Resposta</a:t>
                </a:r>
              </a:p>
            </p:txBody>
          </p:sp>
        </p:grpSp>
        <p:grpSp>
          <p:nvGrpSpPr>
            <p:cNvPr id="37923" name="Group 35"/>
            <p:cNvGrpSpPr>
              <a:grpSpLocks/>
            </p:cNvGrpSpPr>
            <p:nvPr/>
          </p:nvGrpSpPr>
          <p:grpSpPr bwMode="auto">
            <a:xfrm>
              <a:off x="595" y="1920"/>
              <a:ext cx="3869" cy="750"/>
              <a:chOff x="595" y="1920"/>
              <a:chExt cx="3869" cy="750"/>
            </a:xfrm>
          </p:grpSpPr>
          <p:pic>
            <p:nvPicPr>
              <p:cNvPr id="37918" name="Picture 30" descr="j023113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" y="1920"/>
                <a:ext cx="653" cy="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917" name="Picture 29" descr="j021720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" y="2064"/>
                <a:ext cx="563" cy="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916" name="Picture 28" descr="BD06500_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8" y="2050"/>
                <a:ext cx="624" cy="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915" name="Picture 27" descr="j007900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6" y="2131"/>
                <a:ext cx="768" cy="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925" name="Rectangle 37"/>
          <p:cNvSpPr>
            <a:spLocks noGrp="1" noChangeArrowheads="1"/>
          </p:cNvSpPr>
          <p:nvPr>
            <p:ph type="title"/>
          </p:nvPr>
        </p:nvSpPr>
        <p:spPr>
          <a:xfrm>
            <a:off x="2845266" y="476673"/>
            <a:ext cx="7704137" cy="1368425"/>
          </a:xfrm>
          <a:noFill/>
          <a:ln/>
        </p:spPr>
        <p:txBody>
          <a:bodyPr anchor="ctr"/>
          <a:lstStyle/>
          <a:p>
            <a:r>
              <a:rPr lang="pt-BR" sz="4000" dirty="0"/>
              <a:t> </a:t>
            </a:r>
            <a:r>
              <a:rPr lang="pt-BR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Conceitos Básicos - Objeto</a:t>
            </a:r>
            <a:br>
              <a:rPr lang="pt-BR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Exemplos: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1487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9892-0F62-499B-B96E-E2DEE7E48FD7}" type="slidenum">
              <a:rPr lang="pt-BR"/>
              <a:pPr/>
              <a:t>16</a:t>
            </a:fld>
            <a:endParaRPr lang="pt-BR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2286000" y="2209800"/>
            <a:ext cx="7924800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É uma coleção de objetos</a:t>
            </a:r>
          </a:p>
          <a:p>
            <a:pPr>
              <a:lnSpc>
                <a:spcPct val="115000"/>
              </a:lnSpc>
              <a:buFont typeface="Wingdings" pitchFamily="2" charset="2"/>
              <a:buNone/>
            </a:pPr>
            <a:endParaRPr lang="pt-BR" sz="24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É a descrição formal de um conjunto de objetos</a:t>
            </a:r>
          </a:p>
          <a:p>
            <a:pPr>
              <a:lnSpc>
                <a:spcPct val="115000"/>
              </a:lnSpc>
              <a:buFont typeface="Wingdings" pitchFamily="2" charset="2"/>
              <a:buNone/>
            </a:pPr>
            <a:endParaRPr lang="pt-BR" sz="24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Objetos que obedecem à mesma especificação</a:t>
            </a:r>
          </a:p>
          <a:p>
            <a:pPr>
              <a:lnSpc>
                <a:spcPct val="115000"/>
              </a:lnSpc>
              <a:buFont typeface="Wingdings" pitchFamily="2" charset="2"/>
              <a:buNone/>
            </a:pPr>
            <a:endParaRPr lang="pt-BR" sz="24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title"/>
          </p:nvPr>
        </p:nvSpPr>
        <p:spPr>
          <a:xfrm>
            <a:off x="2566989" y="1050925"/>
            <a:ext cx="7704137" cy="865188"/>
          </a:xfrm>
          <a:noFill/>
          <a:ln/>
        </p:spPr>
        <p:txBody>
          <a:bodyPr anchor="ctr"/>
          <a:lstStyle/>
          <a:p>
            <a:r>
              <a:rPr lang="pt-BR"/>
              <a:t> </a:t>
            </a:r>
            <a:r>
              <a:rPr lang="pt-BR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Conceitos Básicos - Classe</a:t>
            </a:r>
            <a:endParaRPr lang="pt-BR" sz="4000"/>
          </a:p>
        </p:txBody>
      </p:sp>
    </p:spTree>
    <p:extLst>
      <p:ext uri="{BB962C8B-B14F-4D97-AF65-F5344CB8AC3E}">
        <p14:creationId xmlns:p14="http://schemas.microsoft.com/office/powerpoint/2010/main" val="401867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EBC9F-C255-4506-832D-FDD2B81B785F}" type="slidenum">
              <a:rPr lang="pt-BR"/>
              <a:pPr/>
              <a:t>17</a:t>
            </a:fld>
            <a:endParaRPr lang="pt-BR"/>
          </a:p>
        </p:txBody>
      </p:sp>
      <p:grpSp>
        <p:nvGrpSpPr>
          <p:cNvPr id="153611" name="Group 11"/>
          <p:cNvGrpSpPr>
            <a:grpSpLocks/>
          </p:cNvGrpSpPr>
          <p:nvPr/>
        </p:nvGrpSpPr>
        <p:grpSpPr bwMode="auto">
          <a:xfrm>
            <a:off x="2279651" y="3036605"/>
            <a:ext cx="4157349" cy="2473765"/>
            <a:chOff x="192" y="1866"/>
            <a:chExt cx="2612" cy="1693"/>
          </a:xfrm>
        </p:grpSpPr>
        <p:sp>
          <p:nvSpPr>
            <p:cNvPr id="153606" name="Rectangle 6"/>
            <p:cNvSpPr>
              <a:spLocks noChangeArrowheads="1"/>
            </p:cNvSpPr>
            <p:nvPr/>
          </p:nvSpPr>
          <p:spPr bwMode="auto">
            <a:xfrm>
              <a:off x="192" y="1866"/>
              <a:ext cx="116" cy="253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53607" name="Rectangle 7"/>
            <p:cNvSpPr>
              <a:spLocks noChangeArrowheads="1"/>
            </p:cNvSpPr>
            <p:nvPr/>
          </p:nvSpPr>
          <p:spPr bwMode="auto">
            <a:xfrm>
              <a:off x="2688" y="1866"/>
              <a:ext cx="116" cy="253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53608" name="Rectangle 8"/>
            <p:cNvSpPr>
              <a:spLocks noChangeArrowheads="1"/>
            </p:cNvSpPr>
            <p:nvPr/>
          </p:nvSpPr>
          <p:spPr bwMode="auto">
            <a:xfrm>
              <a:off x="192" y="3306"/>
              <a:ext cx="116" cy="253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53609" name="Rectangle 9"/>
            <p:cNvSpPr>
              <a:spLocks noChangeArrowheads="1"/>
            </p:cNvSpPr>
            <p:nvPr/>
          </p:nvSpPr>
          <p:spPr bwMode="auto">
            <a:xfrm>
              <a:off x="2688" y="3306"/>
              <a:ext cx="116" cy="25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153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51076" y="2249488"/>
            <a:ext cx="7948613" cy="4132262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pt-BR" b="1" u="sng">
                <a:cs typeface="Tahoma" pitchFamily="34" charset="0"/>
              </a:rPr>
              <a:t>Exemplos:</a:t>
            </a:r>
            <a:endParaRPr lang="pt-BR" b="1">
              <a:cs typeface="Tahoma" pitchFamily="34" charset="0"/>
            </a:endParaRPr>
          </a:p>
          <a:p>
            <a:pPr>
              <a:lnSpc>
                <a:spcPct val="90000"/>
              </a:lnSpc>
            </a:pPr>
            <a:r>
              <a:rPr lang="pt-BR" b="1">
                <a:cs typeface="Times New Roman" pitchFamily="18" charset="0"/>
              </a:rPr>
              <a:t>Classe – Veículo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pt-BR" b="1">
                <a:cs typeface="Times New Roman" pitchFamily="18" charset="0"/>
              </a:rPr>
              <a:t>	Objeto da Classe – Mercedes do Bruno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pt-BR" b="1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pt-BR" b="1">
                <a:cs typeface="Times New Roman" pitchFamily="18" charset="0"/>
              </a:rPr>
              <a:t>Classe – Pessoa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pt-BR" b="1">
                <a:cs typeface="Times New Roman" pitchFamily="18" charset="0"/>
              </a:rPr>
              <a:t>	Objeto da Classe – João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pt-BR" b="1">
                <a:cs typeface="Times New Roman" pitchFamily="18" charset="0"/>
              </a:rPr>
              <a:t> 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pt-BR" sz="2400" b="1">
                <a:cs typeface="Times New Roman" pitchFamily="18" charset="0"/>
              </a:rPr>
              <a:t>   Obs.: Um objeto também é chamado de </a:t>
            </a:r>
            <a:r>
              <a:rPr lang="pt-BR" sz="2400" b="1" u="sng">
                <a:cs typeface="Times New Roman" pitchFamily="18" charset="0"/>
              </a:rPr>
              <a:t>instância  da classe</a:t>
            </a:r>
            <a:r>
              <a:rPr lang="pt-BR" sz="2400" b="1">
                <a:cs typeface="Times New Roman" pitchFamily="18" charset="0"/>
              </a:rPr>
              <a:t>.</a:t>
            </a:r>
          </a:p>
        </p:txBody>
      </p:sp>
      <p:sp>
        <p:nvSpPr>
          <p:cNvPr id="153612" name="Rectangle 12"/>
          <p:cNvSpPr>
            <a:spLocks noGrp="1" noChangeArrowheads="1"/>
          </p:cNvSpPr>
          <p:nvPr>
            <p:ph type="title"/>
          </p:nvPr>
        </p:nvSpPr>
        <p:spPr>
          <a:xfrm>
            <a:off x="2783633" y="620688"/>
            <a:ext cx="7704137" cy="865188"/>
          </a:xfrm>
          <a:noFill/>
          <a:ln/>
        </p:spPr>
        <p:txBody>
          <a:bodyPr anchor="ctr"/>
          <a:lstStyle/>
          <a:p>
            <a:r>
              <a:rPr lang="pt-BR" dirty="0"/>
              <a:t> </a:t>
            </a:r>
            <a:r>
              <a:rPr lang="pt-B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Conceitos Básicos - Classe</a:t>
            </a:r>
          </a:p>
        </p:txBody>
      </p:sp>
    </p:spTree>
    <p:extLst>
      <p:ext uri="{BB962C8B-B14F-4D97-AF65-F5344CB8AC3E}">
        <p14:creationId xmlns:p14="http://schemas.microsoft.com/office/powerpoint/2010/main" val="371694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330755" name="Rectangle 3"/>
          <p:cNvSpPr>
            <a:spLocks noChangeArrowheads="1"/>
          </p:cNvSpPr>
          <p:nvPr/>
        </p:nvSpPr>
        <p:spPr bwMode="auto">
          <a:xfrm>
            <a:off x="2190750" y="1943101"/>
            <a:ext cx="8153400" cy="381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Definição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pt-BR" sz="12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É um conjunto de Objetos que possuem estados semelhantes (mesma lista de atributos), comportamento comum (mesmas operações) e relacionamentos comuns com outros objetos.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“A estrutura de um software é formada pelas classes do sistema. Analogamente ao esqueleto dos animais, as classes formam uma armação que dá a sustentação e a forma ao sistema”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 </a:t>
            </a:r>
          </a:p>
          <a:p>
            <a:pPr algn="r">
              <a:lnSpc>
                <a:spcPct val="115000"/>
              </a:lnSpc>
              <a:buFont typeface="Wingdings" pitchFamily="2" charset="2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José Eduardo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Deboni</a:t>
            </a: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sp>
        <p:nvSpPr>
          <p:cNvPr id="330756" name="Rectangle 4"/>
          <p:cNvSpPr>
            <a:spLocks noChangeArrowheads="1"/>
          </p:cNvSpPr>
          <p:nvPr/>
        </p:nvSpPr>
        <p:spPr bwMode="auto">
          <a:xfrm>
            <a:off x="2963864" y="618331"/>
            <a:ext cx="738028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Classe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42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grpSp>
        <p:nvGrpSpPr>
          <p:cNvPr id="331778" name="Group 2"/>
          <p:cNvGrpSpPr>
            <a:grpSpLocks/>
          </p:cNvGrpSpPr>
          <p:nvPr/>
        </p:nvGrpSpPr>
        <p:grpSpPr bwMode="auto">
          <a:xfrm>
            <a:off x="3575051" y="5990360"/>
            <a:ext cx="2585229" cy="669059"/>
            <a:chOff x="336" y="2589"/>
            <a:chExt cx="2740" cy="1159"/>
          </a:xfrm>
        </p:grpSpPr>
        <p:sp>
          <p:nvSpPr>
            <p:cNvPr id="331779" name="Rectangle 3"/>
            <p:cNvSpPr>
              <a:spLocks noChangeArrowheads="1"/>
            </p:cNvSpPr>
            <p:nvPr/>
          </p:nvSpPr>
          <p:spPr bwMode="auto">
            <a:xfrm>
              <a:off x="336" y="2589"/>
              <a:ext cx="196" cy="640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31780" name="Rectangle 4"/>
            <p:cNvSpPr>
              <a:spLocks noChangeArrowheads="1"/>
            </p:cNvSpPr>
            <p:nvPr/>
          </p:nvSpPr>
          <p:spPr bwMode="auto">
            <a:xfrm>
              <a:off x="2880" y="2589"/>
              <a:ext cx="196" cy="640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31781" name="Rectangle 5"/>
            <p:cNvSpPr>
              <a:spLocks noChangeArrowheads="1"/>
            </p:cNvSpPr>
            <p:nvPr/>
          </p:nvSpPr>
          <p:spPr bwMode="auto">
            <a:xfrm>
              <a:off x="336" y="3108"/>
              <a:ext cx="196" cy="640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31782" name="Rectangle 6"/>
            <p:cNvSpPr>
              <a:spLocks noChangeArrowheads="1"/>
            </p:cNvSpPr>
            <p:nvPr/>
          </p:nvSpPr>
          <p:spPr bwMode="auto">
            <a:xfrm>
              <a:off x="2880" y="3108"/>
              <a:ext cx="196" cy="64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31785" name="Rectangle 9"/>
          <p:cNvSpPr>
            <a:spLocks noChangeArrowheads="1"/>
          </p:cNvSpPr>
          <p:nvPr/>
        </p:nvSpPr>
        <p:spPr bwMode="auto">
          <a:xfrm>
            <a:off x="1524000" y="17145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331787" name="Rectangle 11"/>
          <p:cNvSpPr>
            <a:spLocks noChangeArrowheads="1"/>
          </p:cNvSpPr>
          <p:nvPr/>
        </p:nvSpPr>
        <p:spPr bwMode="auto">
          <a:xfrm>
            <a:off x="1524000" y="20193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331790" name="Rectangle 14"/>
          <p:cNvSpPr>
            <a:spLocks noChangeArrowheads="1"/>
          </p:cNvSpPr>
          <p:nvPr/>
        </p:nvSpPr>
        <p:spPr bwMode="auto">
          <a:xfrm>
            <a:off x="1524000" y="344805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331792" name="Rectangle 16"/>
          <p:cNvSpPr>
            <a:spLocks noChangeArrowheads="1"/>
          </p:cNvSpPr>
          <p:nvPr/>
        </p:nvSpPr>
        <p:spPr bwMode="auto">
          <a:xfrm>
            <a:off x="1524000" y="375285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331795" name="Text Box 19"/>
          <p:cNvSpPr txBox="1">
            <a:spLocks noChangeArrowheads="1"/>
          </p:cNvSpPr>
          <p:nvPr/>
        </p:nvSpPr>
        <p:spPr bwMode="auto">
          <a:xfrm>
            <a:off x="5029200" y="3709988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>
                <a:latin typeface="Times New Roman" pitchFamily="18" charset="0"/>
              </a:rPr>
              <a:t>Computador</a:t>
            </a:r>
          </a:p>
        </p:txBody>
      </p:sp>
      <p:grpSp>
        <p:nvGrpSpPr>
          <p:cNvPr id="331801" name="Group 25"/>
          <p:cNvGrpSpPr>
            <a:grpSpLocks/>
          </p:cNvGrpSpPr>
          <p:nvPr/>
        </p:nvGrpSpPr>
        <p:grpSpPr bwMode="auto">
          <a:xfrm>
            <a:off x="3103564" y="2065339"/>
            <a:ext cx="6448425" cy="4027487"/>
            <a:chOff x="768" y="1281"/>
            <a:chExt cx="4446" cy="2814"/>
          </a:xfrm>
        </p:grpSpPr>
        <p:graphicFrame>
          <p:nvGraphicFramePr>
            <p:cNvPr id="331784" name="Object 8"/>
            <p:cNvGraphicFramePr>
              <a:graphicFrameLocks noChangeAspect="1"/>
            </p:cNvGraphicFramePr>
            <p:nvPr/>
          </p:nvGraphicFramePr>
          <p:xfrm>
            <a:off x="768" y="1281"/>
            <a:ext cx="780" cy="10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r:id="rId4" imgW="2670772" imgH="3468986" progId="MS_ClipArt_Gallery.5">
                    <p:embed/>
                  </p:oleObj>
                </mc:Choice>
                <mc:Fallback>
                  <p:oleObj r:id="rId4" imgW="2670772" imgH="3468986" progId="MS_ClipArt_Gallery.5">
                    <p:embed/>
                    <p:pic>
                      <p:nvPicPr>
                        <p:cNvPr id="33178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281"/>
                          <a:ext cx="780" cy="1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1786" name="Object 10"/>
            <p:cNvGraphicFramePr>
              <a:graphicFrameLocks noChangeAspect="1"/>
            </p:cNvGraphicFramePr>
            <p:nvPr/>
          </p:nvGraphicFramePr>
          <p:xfrm>
            <a:off x="3936" y="1473"/>
            <a:ext cx="1278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r:id="rId6" imgW="2293315" imgH="1140257" progId="MS_ClipArt_Gallery.5">
                    <p:embed/>
                  </p:oleObj>
                </mc:Choice>
                <mc:Fallback>
                  <p:oleObj r:id="rId6" imgW="2293315" imgH="1140257" progId="MS_ClipArt_Gallery.5">
                    <p:embed/>
                    <p:pic>
                      <p:nvPicPr>
                        <p:cNvPr id="33178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473"/>
                          <a:ext cx="1278" cy="6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1788" name="Object 12"/>
            <p:cNvGraphicFramePr>
              <a:graphicFrameLocks noChangeAspect="1"/>
            </p:cNvGraphicFramePr>
            <p:nvPr/>
          </p:nvGraphicFramePr>
          <p:xfrm>
            <a:off x="2256" y="1281"/>
            <a:ext cx="942" cy="10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r:id="rId8" imgW="1496873" imgH="1707185" progId="MS_ClipArt_Gallery.5">
                    <p:embed/>
                  </p:oleObj>
                </mc:Choice>
                <mc:Fallback>
                  <p:oleObj r:id="rId8" imgW="1496873" imgH="1707185" progId="MS_ClipArt_Gallery.5">
                    <p:embed/>
                    <p:pic>
                      <p:nvPicPr>
                        <p:cNvPr id="33178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281"/>
                          <a:ext cx="942" cy="10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1789" name="Object 13"/>
            <p:cNvGraphicFramePr>
              <a:graphicFrameLocks noChangeAspect="1"/>
            </p:cNvGraphicFramePr>
            <p:nvPr/>
          </p:nvGraphicFramePr>
          <p:xfrm>
            <a:off x="768" y="2817"/>
            <a:ext cx="846" cy="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r:id="rId10" imgW="2965010" imgH="3468986" progId="MS_ClipArt_Gallery.5">
                    <p:embed/>
                  </p:oleObj>
                </mc:Choice>
                <mc:Fallback>
                  <p:oleObj r:id="rId10" imgW="2965010" imgH="3468986" progId="MS_ClipArt_Gallery.5">
                    <p:embed/>
                    <p:pic>
                      <p:nvPicPr>
                        <p:cNvPr id="33178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817"/>
                          <a:ext cx="846" cy="9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31791" name="Picture 1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2577"/>
              <a:ext cx="756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1793" name="Picture 17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2577"/>
              <a:ext cx="990" cy="1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1794" name="Text Box 18"/>
            <p:cNvSpPr txBox="1">
              <a:spLocks noChangeArrowheads="1"/>
            </p:cNvSpPr>
            <p:nvPr/>
          </p:nvSpPr>
          <p:spPr bwMode="auto">
            <a:xfrm>
              <a:off x="768" y="2288"/>
              <a:ext cx="912" cy="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>
                  <a:latin typeface="Times New Roman" pitchFamily="18" charset="0"/>
                </a:rPr>
                <a:t>Antônio Carlos</a:t>
              </a:r>
            </a:p>
          </p:txBody>
        </p:sp>
        <p:sp>
          <p:nvSpPr>
            <p:cNvPr id="331796" name="Text Box 20"/>
            <p:cNvSpPr txBox="1">
              <a:spLocks noChangeArrowheads="1"/>
            </p:cNvSpPr>
            <p:nvPr/>
          </p:nvSpPr>
          <p:spPr bwMode="auto">
            <a:xfrm>
              <a:off x="4225" y="2145"/>
              <a:ext cx="625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>
                  <a:latin typeface="Times New Roman" pitchFamily="18" charset="0"/>
                </a:rPr>
                <a:t>Carro</a:t>
              </a:r>
            </a:p>
          </p:txBody>
        </p:sp>
        <p:sp>
          <p:nvSpPr>
            <p:cNvPr id="331797" name="Text Box 21"/>
            <p:cNvSpPr txBox="1">
              <a:spLocks noChangeArrowheads="1"/>
            </p:cNvSpPr>
            <p:nvPr/>
          </p:nvSpPr>
          <p:spPr bwMode="auto">
            <a:xfrm>
              <a:off x="3984" y="3632"/>
              <a:ext cx="96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>
                  <a:latin typeface="Times New Roman" pitchFamily="18" charset="0"/>
                </a:rPr>
                <a:t>Cachorro</a:t>
              </a:r>
            </a:p>
          </p:txBody>
        </p:sp>
        <p:sp>
          <p:nvSpPr>
            <p:cNvPr id="331798" name="Text Box 22"/>
            <p:cNvSpPr txBox="1">
              <a:spLocks noChangeArrowheads="1"/>
            </p:cNvSpPr>
            <p:nvPr/>
          </p:nvSpPr>
          <p:spPr bwMode="auto">
            <a:xfrm>
              <a:off x="960" y="3775"/>
              <a:ext cx="625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>
                  <a:latin typeface="Times New Roman" pitchFamily="18" charset="0"/>
                </a:rPr>
                <a:t>Ave</a:t>
              </a:r>
            </a:p>
          </p:txBody>
        </p:sp>
        <p:sp>
          <p:nvSpPr>
            <p:cNvPr id="331799" name="Text Box 23"/>
            <p:cNvSpPr txBox="1">
              <a:spLocks noChangeArrowheads="1"/>
            </p:cNvSpPr>
            <p:nvPr/>
          </p:nvSpPr>
          <p:spPr bwMode="auto">
            <a:xfrm>
              <a:off x="2449" y="3633"/>
              <a:ext cx="48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>
                  <a:latin typeface="Times New Roman" pitchFamily="18" charset="0"/>
                </a:rPr>
                <a:t>TV</a:t>
              </a:r>
            </a:p>
          </p:txBody>
        </p:sp>
      </p:grpSp>
      <p:sp>
        <p:nvSpPr>
          <p:cNvPr id="331800" name="Text Box 24"/>
          <p:cNvSpPr txBox="1">
            <a:spLocks noChangeArrowheads="1"/>
          </p:cNvSpPr>
          <p:nvPr/>
        </p:nvSpPr>
        <p:spPr bwMode="auto">
          <a:xfrm>
            <a:off x="3649663" y="6092825"/>
            <a:ext cx="4602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 b="1">
                <a:latin typeface="Times New Roman" pitchFamily="18" charset="0"/>
              </a:rPr>
              <a:t>Quantas classes podemos definir?</a:t>
            </a:r>
            <a:r>
              <a:rPr lang="pt-BR" sz="2400">
                <a:latin typeface="Times New Roman" pitchFamily="18" charset="0"/>
              </a:rPr>
              <a:t> </a:t>
            </a:r>
          </a:p>
        </p:txBody>
      </p:sp>
      <p:sp>
        <p:nvSpPr>
          <p:cNvPr id="331803" name="Rectangle 27"/>
          <p:cNvSpPr>
            <a:spLocks noChangeArrowheads="1"/>
          </p:cNvSpPr>
          <p:nvPr/>
        </p:nvSpPr>
        <p:spPr bwMode="auto">
          <a:xfrm>
            <a:off x="2963864" y="548680"/>
            <a:ext cx="770413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>
                <a:solidFill>
                  <a:schemeClr val="tx2"/>
                </a:solidFill>
              </a:rPr>
              <a:t> </a:t>
            </a:r>
            <a:r>
              <a:rPr lang="pt-BR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Exercício</a:t>
            </a:r>
            <a:endParaRPr lang="pt-BR" sz="4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8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D8B628A-2A83-0449-B6F7-0FEBD57E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327" y="1216991"/>
            <a:ext cx="4144224" cy="398584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3BC0169-5116-A74A-AF70-CD435259454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2792" y="490311"/>
            <a:ext cx="2775024" cy="22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343042" name="Rectangle 2"/>
          <p:cNvSpPr>
            <a:spLocks noChangeArrowheads="1"/>
          </p:cNvSpPr>
          <p:nvPr/>
        </p:nvSpPr>
        <p:spPr bwMode="auto">
          <a:xfrm>
            <a:off x="1524000" y="2833688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sz="1400">
                <a:cs typeface="Tahoma" pitchFamily="34" charset="0"/>
              </a:rPr>
              <a:t>		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343044" name="Rectangle 4"/>
          <p:cNvSpPr>
            <a:spLocks noChangeArrowheads="1"/>
          </p:cNvSpPr>
          <p:nvPr/>
        </p:nvSpPr>
        <p:spPr bwMode="auto">
          <a:xfrm>
            <a:off x="2190750" y="1574801"/>
            <a:ext cx="6337300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50000"/>
              </a:lnSpc>
              <a:buFont typeface="Wingdings" pitchFamily="2" charset="2"/>
              <a:buNone/>
            </a:pPr>
            <a:endParaRPr lang="pt-BR" sz="28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Atributos e Operações de um Objeto devem estar armazenados no próprio Objeto. Dizemos que eles estão encapsulados no Objeto. </a:t>
            </a:r>
          </a:p>
          <a:p>
            <a:pPr algn="just">
              <a:spcBef>
                <a:spcPct val="50000"/>
              </a:spcBef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 função do encapsulamento é proteger os dados do acesso descontrolado. O acesso é realizado por intermédio de mensagens (execução das operações) trocadas entre os objetos. </a:t>
            </a:r>
          </a:p>
          <a:p>
            <a:pPr algn="just">
              <a:spcBef>
                <a:spcPct val="50000"/>
              </a:spcBef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As operações funcionam como serviços que o objeto fornece ao mundo exterior. </a:t>
            </a:r>
          </a:p>
        </p:txBody>
      </p:sp>
      <p:grpSp>
        <p:nvGrpSpPr>
          <p:cNvPr id="343045" name="Group 5"/>
          <p:cNvGrpSpPr>
            <a:grpSpLocks/>
          </p:cNvGrpSpPr>
          <p:nvPr/>
        </p:nvGrpSpPr>
        <p:grpSpPr bwMode="auto">
          <a:xfrm>
            <a:off x="2190751" y="5588160"/>
            <a:ext cx="3361389" cy="864872"/>
            <a:chOff x="336" y="2715"/>
            <a:chExt cx="2692" cy="906"/>
          </a:xfrm>
        </p:grpSpPr>
        <p:sp>
          <p:nvSpPr>
            <p:cNvPr id="343046" name="Rectangle 6"/>
            <p:cNvSpPr>
              <a:spLocks noChangeArrowheads="1"/>
            </p:cNvSpPr>
            <p:nvPr/>
          </p:nvSpPr>
          <p:spPr bwMode="auto">
            <a:xfrm>
              <a:off x="336" y="2715"/>
              <a:ext cx="148" cy="387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43047" name="Rectangle 7"/>
            <p:cNvSpPr>
              <a:spLocks noChangeArrowheads="1"/>
            </p:cNvSpPr>
            <p:nvPr/>
          </p:nvSpPr>
          <p:spPr bwMode="auto">
            <a:xfrm>
              <a:off x="2880" y="2715"/>
              <a:ext cx="148" cy="387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43048" name="Rectangle 8"/>
            <p:cNvSpPr>
              <a:spLocks noChangeArrowheads="1"/>
            </p:cNvSpPr>
            <p:nvPr/>
          </p:nvSpPr>
          <p:spPr bwMode="auto">
            <a:xfrm>
              <a:off x="336" y="3234"/>
              <a:ext cx="148" cy="387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43049" name="Rectangle 9"/>
            <p:cNvSpPr>
              <a:spLocks noChangeArrowheads="1"/>
            </p:cNvSpPr>
            <p:nvPr/>
          </p:nvSpPr>
          <p:spPr bwMode="auto">
            <a:xfrm>
              <a:off x="2880" y="3234"/>
              <a:ext cx="148" cy="387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43050" name="Text Box 10"/>
          <p:cNvSpPr txBox="1">
            <a:spLocks noChangeArrowheads="1"/>
          </p:cNvSpPr>
          <p:nvPr/>
        </p:nvSpPr>
        <p:spPr bwMode="auto">
          <a:xfrm>
            <a:off x="2239964" y="5656263"/>
            <a:ext cx="1463675" cy="40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45000"/>
              </a:lnSpc>
              <a:spcBef>
                <a:spcPct val="50000"/>
              </a:spcBef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Exemplo:	</a:t>
            </a:r>
          </a:p>
        </p:txBody>
      </p:sp>
      <p:grpSp>
        <p:nvGrpSpPr>
          <p:cNvPr id="343051" name="Group 11"/>
          <p:cNvGrpSpPr>
            <a:grpSpLocks/>
          </p:cNvGrpSpPr>
          <p:nvPr/>
        </p:nvGrpSpPr>
        <p:grpSpPr bwMode="auto">
          <a:xfrm>
            <a:off x="8972550" y="2074863"/>
            <a:ext cx="1371600" cy="1714500"/>
            <a:chOff x="4761" y="4324"/>
            <a:chExt cx="2160" cy="2700"/>
          </a:xfrm>
        </p:grpSpPr>
        <p:grpSp>
          <p:nvGrpSpPr>
            <p:cNvPr id="343052" name="Group 12"/>
            <p:cNvGrpSpPr>
              <a:grpSpLocks/>
            </p:cNvGrpSpPr>
            <p:nvPr/>
          </p:nvGrpSpPr>
          <p:grpSpPr bwMode="auto">
            <a:xfrm>
              <a:off x="4761" y="4324"/>
              <a:ext cx="2160" cy="2700"/>
              <a:chOff x="4761" y="3244"/>
              <a:chExt cx="2160" cy="2700"/>
            </a:xfrm>
          </p:grpSpPr>
          <p:sp>
            <p:nvSpPr>
              <p:cNvPr id="343053" name="AutoShape 13"/>
              <p:cNvSpPr>
                <a:spLocks noChangeArrowheads="1"/>
              </p:cNvSpPr>
              <p:nvPr/>
            </p:nvSpPr>
            <p:spPr bwMode="auto">
              <a:xfrm>
                <a:off x="4761" y="3244"/>
                <a:ext cx="2160" cy="27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343054" name="Group 14"/>
              <p:cNvGrpSpPr>
                <a:grpSpLocks/>
              </p:cNvGrpSpPr>
              <p:nvPr/>
            </p:nvGrpSpPr>
            <p:grpSpPr bwMode="auto">
              <a:xfrm>
                <a:off x="5121" y="3964"/>
                <a:ext cx="1440" cy="720"/>
                <a:chOff x="5301" y="4144"/>
                <a:chExt cx="1440" cy="720"/>
              </a:xfrm>
            </p:grpSpPr>
            <p:sp>
              <p:nvSpPr>
                <p:cNvPr id="343055" name="Oval 15"/>
                <p:cNvSpPr>
                  <a:spLocks noChangeArrowheads="1"/>
                </p:cNvSpPr>
                <p:nvPr/>
              </p:nvSpPr>
              <p:spPr bwMode="auto">
                <a:xfrm>
                  <a:off x="5301" y="4144"/>
                  <a:ext cx="1440" cy="72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4305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661" y="4324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eaLnBrk="0" hangingPunct="0"/>
                  <a:r>
                    <a:rPr lang="pt-BR" sz="1000">
                      <a:latin typeface="Times New Roman" pitchFamily="18" charset="0"/>
                    </a:rPr>
                    <a:t>Dados</a:t>
                  </a:r>
                </a:p>
              </p:txBody>
            </p:sp>
          </p:grpSp>
          <p:sp>
            <p:nvSpPr>
              <p:cNvPr id="343057" name="Text Box 17"/>
              <p:cNvSpPr txBox="1">
                <a:spLocks noChangeArrowheads="1"/>
              </p:cNvSpPr>
              <p:nvPr/>
            </p:nvSpPr>
            <p:spPr bwMode="auto">
              <a:xfrm>
                <a:off x="5301" y="4864"/>
                <a:ext cx="1260" cy="9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r>
                  <a:rPr lang="pt-BR" sz="1000">
                    <a:latin typeface="Times New Roman" pitchFamily="18" charset="0"/>
                  </a:rPr>
                  <a:t>Operação</a:t>
                </a:r>
              </a:p>
              <a:p>
                <a:pPr eaLnBrk="0" hangingPunct="0"/>
                <a:r>
                  <a:rPr lang="pt-BR" sz="1000">
                    <a:latin typeface="Times New Roman" pitchFamily="18" charset="0"/>
                  </a:rPr>
                  <a:t>Operação</a:t>
                </a:r>
              </a:p>
              <a:p>
                <a:pPr eaLnBrk="0" hangingPunct="0"/>
                <a:r>
                  <a:rPr lang="pt-BR" sz="1000">
                    <a:latin typeface="Times New Roman" pitchFamily="18" charset="0"/>
                  </a:rPr>
                  <a:t>Operação</a:t>
                </a:r>
              </a:p>
            </p:txBody>
          </p:sp>
        </p:grpSp>
        <p:sp>
          <p:nvSpPr>
            <p:cNvPr id="343058" name="Text Box 18"/>
            <p:cNvSpPr txBox="1">
              <a:spLocks noChangeArrowheads="1"/>
            </p:cNvSpPr>
            <p:nvPr/>
          </p:nvSpPr>
          <p:spPr bwMode="auto">
            <a:xfrm>
              <a:off x="4941" y="4504"/>
              <a:ext cx="1800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r>
                <a:rPr lang="pt-BR" sz="1200">
                  <a:latin typeface="Times New Roman" pitchFamily="18" charset="0"/>
                </a:rPr>
                <a:t>Objeto</a:t>
              </a:r>
            </a:p>
          </p:txBody>
        </p:sp>
      </p:grpSp>
      <p:pic>
        <p:nvPicPr>
          <p:cNvPr id="34305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88" y="3965575"/>
            <a:ext cx="10858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060" name="Text Box 20"/>
          <p:cNvSpPr txBox="1">
            <a:spLocks noChangeArrowheads="1"/>
          </p:cNvSpPr>
          <p:nvPr/>
        </p:nvSpPr>
        <p:spPr bwMode="auto">
          <a:xfrm>
            <a:off x="2190751" y="5943601"/>
            <a:ext cx="63531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6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Atributo – data do nascimento, Operação – cálculo da idade (data do nascimento) .</a:t>
            </a:r>
          </a:p>
        </p:txBody>
      </p:sp>
      <p:sp>
        <p:nvSpPr>
          <p:cNvPr id="343062" name="Rectangle 22"/>
          <p:cNvSpPr>
            <a:spLocks noChangeArrowheads="1"/>
          </p:cNvSpPr>
          <p:nvPr/>
        </p:nvSpPr>
        <p:spPr bwMode="auto">
          <a:xfrm>
            <a:off x="2784352" y="618331"/>
            <a:ext cx="770413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 dirty="0">
                <a:solidFill>
                  <a:schemeClr val="tx2"/>
                </a:solidFill>
              </a:rPr>
              <a:t>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Encapsulamento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52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grpSp>
        <p:nvGrpSpPr>
          <p:cNvPr id="345090" name="Group 2"/>
          <p:cNvGrpSpPr>
            <a:grpSpLocks/>
          </p:cNvGrpSpPr>
          <p:nvPr/>
        </p:nvGrpSpPr>
        <p:grpSpPr bwMode="auto">
          <a:xfrm>
            <a:off x="2279651" y="2629694"/>
            <a:ext cx="3613659" cy="1725047"/>
            <a:chOff x="336" y="2838"/>
            <a:chExt cx="2681" cy="661"/>
          </a:xfrm>
        </p:grpSpPr>
        <p:sp>
          <p:nvSpPr>
            <p:cNvPr id="345091" name="Rectangle 3"/>
            <p:cNvSpPr>
              <a:spLocks noChangeArrowheads="1"/>
            </p:cNvSpPr>
            <p:nvPr/>
          </p:nvSpPr>
          <p:spPr bwMode="auto">
            <a:xfrm>
              <a:off x="336" y="2838"/>
              <a:ext cx="137" cy="142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45092" name="Rectangle 4"/>
            <p:cNvSpPr>
              <a:spLocks noChangeArrowheads="1"/>
            </p:cNvSpPr>
            <p:nvPr/>
          </p:nvSpPr>
          <p:spPr bwMode="auto">
            <a:xfrm>
              <a:off x="2880" y="2838"/>
              <a:ext cx="137" cy="142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45093" name="Rectangle 5"/>
            <p:cNvSpPr>
              <a:spLocks noChangeArrowheads="1"/>
            </p:cNvSpPr>
            <p:nvPr/>
          </p:nvSpPr>
          <p:spPr bwMode="auto">
            <a:xfrm>
              <a:off x="336" y="3357"/>
              <a:ext cx="137" cy="142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45094" name="Rectangle 6"/>
            <p:cNvSpPr>
              <a:spLocks noChangeArrowheads="1"/>
            </p:cNvSpPr>
            <p:nvPr/>
          </p:nvSpPr>
          <p:spPr bwMode="auto">
            <a:xfrm>
              <a:off x="2880" y="3357"/>
              <a:ext cx="137" cy="14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45095" name="Text Box 7"/>
          <p:cNvSpPr txBox="1">
            <a:spLocks noChangeArrowheads="1"/>
          </p:cNvSpPr>
          <p:nvPr/>
        </p:nvSpPr>
        <p:spPr bwMode="auto">
          <a:xfrm>
            <a:off x="3714750" y="2133601"/>
            <a:ext cx="533400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000" b="1">
                <a:solidFill>
                  <a:schemeClr val="folHlink"/>
                </a:solidFill>
                <a:cs typeface="Times New Roman" pitchFamily="18" charset="0"/>
              </a:rPr>
              <a:t>    TELEVISÃO	       DVD</a:t>
            </a:r>
          </a:p>
          <a:p>
            <a:pPr algn="just">
              <a:spcBef>
                <a:spcPct val="50000"/>
              </a:spcBef>
            </a:pPr>
            <a:r>
              <a:rPr lang="pt-BR" sz="2000" b="1">
                <a:cs typeface="Times New Roman" pitchFamily="18" charset="0"/>
              </a:rPr>
              <a:t>Cada aparelho com suas funções</a:t>
            </a:r>
          </a:p>
          <a:p>
            <a:pPr algn="just">
              <a:spcBef>
                <a:spcPct val="50000"/>
              </a:spcBef>
            </a:pPr>
            <a:r>
              <a:rPr lang="pt-BR" sz="2000" b="1">
                <a:cs typeface="Times New Roman" pitchFamily="18" charset="0"/>
              </a:rPr>
              <a:t>A integração entre eles ocorre pela ligação da saída de um objeto à entrada do outro.</a:t>
            </a:r>
          </a:p>
          <a:p>
            <a:pPr algn="just">
              <a:spcBef>
                <a:spcPct val="50000"/>
              </a:spcBef>
            </a:pPr>
            <a:r>
              <a:rPr lang="pt-BR" sz="2000" b="1">
                <a:cs typeface="Times New Roman" pitchFamily="18" charset="0"/>
              </a:rPr>
              <a:t>Com isto o DVD pode usar a TELEVISÃO para reproduzir imagens.</a:t>
            </a:r>
          </a:p>
        </p:txBody>
      </p:sp>
      <p:sp>
        <p:nvSpPr>
          <p:cNvPr id="345097" name="Text Box 9"/>
          <p:cNvSpPr txBox="1">
            <a:spLocks noChangeArrowheads="1"/>
          </p:cNvSpPr>
          <p:nvPr/>
        </p:nvSpPr>
        <p:spPr bwMode="auto">
          <a:xfrm>
            <a:off x="2341563" y="2268538"/>
            <a:ext cx="1600200" cy="40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45000"/>
              </a:lnSpc>
              <a:spcBef>
                <a:spcPct val="50000"/>
              </a:spcBef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Exemplo:	</a:t>
            </a:r>
          </a:p>
        </p:txBody>
      </p:sp>
      <p:sp>
        <p:nvSpPr>
          <p:cNvPr id="345099" name="Rectangle 11"/>
          <p:cNvSpPr>
            <a:spLocks noChangeArrowheads="1"/>
          </p:cNvSpPr>
          <p:nvPr/>
        </p:nvSpPr>
        <p:spPr bwMode="auto">
          <a:xfrm>
            <a:off x="2855641" y="618331"/>
            <a:ext cx="770413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 dirty="0">
                <a:solidFill>
                  <a:schemeClr val="tx2"/>
                </a:solidFill>
              </a:rPr>
              <a:t>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Encapsulamento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24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333827" name="Rectangle 3"/>
          <p:cNvSpPr>
            <a:spLocks noChangeArrowheads="1"/>
          </p:cNvSpPr>
          <p:nvPr/>
        </p:nvSpPr>
        <p:spPr bwMode="auto">
          <a:xfrm>
            <a:off x="2133600" y="2362200"/>
            <a:ext cx="79248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Definição:</a:t>
            </a:r>
            <a:r>
              <a:rPr lang="pt-BR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Situação de um objeto em um dado instante do tempo.  </a:t>
            </a:r>
          </a:p>
        </p:txBody>
      </p:sp>
      <p:grpSp>
        <p:nvGrpSpPr>
          <p:cNvPr id="333829" name="Group 5"/>
          <p:cNvGrpSpPr>
            <a:grpSpLocks/>
          </p:cNvGrpSpPr>
          <p:nvPr/>
        </p:nvGrpSpPr>
        <p:grpSpPr bwMode="auto">
          <a:xfrm>
            <a:off x="1885950" y="4140305"/>
            <a:ext cx="4413784" cy="1107867"/>
            <a:chOff x="192" y="1632"/>
            <a:chExt cx="2605" cy="2160"/>
          </a:xfrm>
        </p:grpSpPr>
        <p:sp>
          <p:nvSpPr>
            <p:cNvPr id="333830" name="Rectangle 6"/>
            <p:cNvSpPr>
              <a:spLocks noChangeArrowheads="1"/>
            </p:cNvSpPr>
            <p:nvPr/>
          </p:nvSpPr>
          <p:spPr bwMode="auto">
            <a:xfrm>
              <a:off x="192" y="1632"/>
              <a:ext cx="109" cy="720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33831" name="Rectangle 7"/>
            <p:cNvSpPr>
              <a:spLocks noChangeArrowheads="1"/>
            </p:cNvSpPr>
            <p:nvPr/>
          </p:nvSpPr>
          <p:spPr bwMode="auto">
            <a:xfrm>
              <a:off x="2688" y="1632"/>
              <a:ext cx="109" cy="720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33832" name="Rectangle 8"/>
            <p:cNvSpPr>
              <a:spLocks noChangeArrowheads="1"/>
            </p:cNvSpPr>
            <p:nvPr/>
          </p:nvSpPr>
          <p:spPr bwMode="auto">
            <a:xfrm>
              <a:off x="192" y="3072"/>
              <a:ext cx="109" cy="720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33833" name="Rectangle 9"/>
            <p:cNvSpPr>
              <a:spLocks noChangeArrowheads="1"/>
            </p:cNvSpPr>
            <p:nvPr/>
          </p:nvSpPr>
          <p:spPr bwMode="auto">
            <a:xfrm>
              <a:off x="2688" y="3072"/>
              <a:ext cx="109" cy="7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33834" name="Rectangle 10"/>
          <p:cNvSpPr>
            <a:spLocks noChangeArrowheads="1"/>
          </p:cNvSpPr>
          <p:nvPr/>
        </p:nvSpPr>
        <p:spPr bwMode="auto">
          <a:xfrm>
            <a:off x="2038350" y="3997325"/>
            <a:ext cx="8229600" cy="135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15000"/>
              </a:lnSpc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Exemplo(s):</a:t>
            </a:r>
          </a:p>
          <a:p>
            <a:pPr marL="457200" indent="-457200">
              <a:lnSpc>
                <a:spcPct val="115000"/>
              </a:lnSpc>
              <a:buFont typeface="Wingdings" pitchFamily="2" charset="2"/>
              <a:buAutoNum type="arabicParenR"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Objeto: </a:t>
            </a:r>
            <a:r>
              <a:rPr lang="pt-BR" sz="2400" b="1" i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Nota Fiscal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Estado: </a:t>
            </a:r>
            <a:r>
              <a:rPr lang="pt-BR" sz="2400" b="1" i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Emitindo Nota Fiscal</a:t>
            </a:r>
          </a:p>
          <a:p>
            <a:pPr marL="457200" indent="-457200">
              <a:lnSpc>
                <a:spcPct val="115000"/>
              </a:lnSpc>
              <a:buFont typeface="Wingdings" pitchFamily="2" charset="2"/>
              <a:buAutoNum type="arabicParenR"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Objeto: </a:t>
            </a:r>
            <a:r>
              <a:rPr lang="pt-BR" sz="2400" b="1" i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Pizza	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Estado: </a:t>
            </a:r>
            <a:r>
              <a:rPr lang="pt-BR" sz="2400" b="1" i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Entregando Pizza </a:t>
            </a:r>
          </a:p>
        </p:txBody>
      </p:sp>
      <p:sp>
        <p:nvSpPr>
          <p:cNvPr id="333835" name="Rectangle 11"/>
          <p:cNvSpPr>
            <a:spLocks noChangeArrowheads="1"/>
          </p:cNvSpPr>
          <p:nvPr/>
        </p:nvSpPr>
        <p:spPr bwMode="auto">
          <a:xfrm>
            <a:off x="2855641" y="592018"/>
            <a:ext cx="770413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 dirty="0">
                <a:solidFill>
                  <a:schemeClr val="tx2"/>
                </a:solidFill>
              </a:rPr>
              <a:t>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Estado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2133600" y="2362200"/>
            <a:ext cx="7924800" cy="156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Definição:</a:t>
            </a:r>
            <a:r>
              <a:rPr lang="pt-BR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Uma solicitação entre objetos para invocar certa operação.</a:t>
            </a:r>
          </a:p>
          <a:p>
            <a:pPr>
              <a:lnSpc>
                <a:spcPct val="115000"/>
              </a:lnSpc>
              <a:buFont typeface="Wingdings" pitchFamily="2" charset="2"/>
              <a:buNone/>
            </a:pPr>
            <a:endParaRPr lang="pt-BR" sz="28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grpSp>
        <p:nvGrpSpPr>
          <p:cNvPr id="334852" name="Group 4"/>
          <p:cNvGrpSpPr>
            <a:grpSpLocks/>
          </p:cNvGrpSpPr>
          <p:nvPr/>
        </p:nvGrpSpPr>
        <p:grpSpPr bwMode="auto">
          <a:xfrm>
            <a:off x="2135189" y="4233321"/>
            <a:ext cx="7494917" cy="809127"/>
            <a:chOff x="336" y="2690"/>
            <a:chExt cx="4992" cy="956"/>
          </a:xfrm>
        </p:grpSpPr>
        <p:grpSp>
          <p:nvGrpSpPr>
            <p:cNvPr id="334853" name="Group 5"/>
            <p:cNvGrpSpPr>
              <a:grpSpLocks/>
            </p:cNvGrpSpPr>
            <p:nvPr/>
          </p:nvGrpSpPr>
          <p:grpSpPr bwMode="auto">
            <a:xfrm>
              <a:off x="336" y="2690"/>
              <a:ext cx="2667" cy="956"/>
              <a:chOff x="192" y="1387"/>
              <a:chExt cx="2617" cy="2650"/>
            </a:xfrm>
          </p:grpSpPr>
          <p:sp>
            <p:nvSpPr>
              <p:cNvPr id="334854" name="Rectangle 6"/>
              <p:cNvSpPr>
                <a:spLocks noChangeArrowheads="1"/>
              </p:cNvSpPr>
              <p:nvPr/>
            </p:nvSpPr>
            <p:spPr bwMode="auto">
              <a:xfrm>
                <a:off x="192" y="1387"/>
                <a:ext cx="2496" cy="1210"/>
              </a:xfrm>
              <a:prstGeom prst="rect">
                <a:avLst/>
              </a:prstGeom>
              <a:gradFill rotWithShape="0">
                <a:gsLst>
                  <a:gs pos="0">
                    <a:srgbClr val="FFC1C1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762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334855" name="Rectangle 7"/>
              <p:cNvSpPr>
                <a:spLocks noChangeArrowheads="1"/>
              </p:cNvSpPr>
              <p:nvPr/>
            </p:nvSpPr>
            <p:spPr bwMode="auto">
              <a:xfrm>
                <a:off x="2688" y="1387"/>
                <a:ext cx="121" cy="1210"/>
              </a:xfrm>
              <a:prstGeom prst="rect">
                <a:avLst/>
              </a:prstGeom>
              <a:gradFill rotWithShape="0">
                <a:gsLst>
                  <a:gs pos="0">
                    <a:srgbClr val="B3B3CD"/>
                  </a:gs>
                  <a:gs pos="100000">
                    <a:srgbClr val="E9F0FD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762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334856" name="Rectangle 8"/>
              <p:cNvSpPr>
                <a:spLocks noChangeArrowheads="1"/>
              </p:cNvSpPr>
              <p:nvPr/>
            </p:nvSpPr>
            <p:spPr bwMode="auto">
              <a:xfrm>
                <a:off x="192" y="2827"/>
                <a:ext cx="2496" cy="1210"/>
              </a:xfrm>
              <a:prstGeom prst="rect">
                <a:avLst/>
              </a:prstGeom>
              <a:gradFill rotWithShape="0">
                <a:gsLst>
                  <a:gs pos="0">
                    <a:srgbClr val="7FCB77"/>
                  </a:gs>
                  <a:gs pos="100000">
                    <a:srgbClr val="C5EBCE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762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334857" name="Rectangle 9"/>
              <p:cNvSpPr>
                <a:spLocks noChangeArrowheads="1"/>
              </p:cNvSpPr>
              <p:nvPr/>
            </p:nvSpPr>
            <p:spPr bwMode="auto">
              <a:xfrm>
                <a:off x="2688" y="2827"/>
                <a:ext cx="121" cy="1210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E5C53D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762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pt-BR"/>
              </a:p>
            </p:txBody>
          </p:sp>
        </p:grpSp>
        <p:sp>
          <p:nvSpPr>
            <p:cNvPr id="334858" name="Rectangle 10"/>
            <p:cNvSpPr>
              <a:spLocks noChangeArrowheads="1"/>
            </p:cNvSpPr>
            <p:nvPr/>
          </p:nvSpPr>
          <p:spPr bwMode="auto">
            <a:xfrm>
              <a:off x="432" y="2880"/>
              <a:ext cx="4896" cy="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15000"/>
                </a:lnSpc>
                <a:buFont typeface="Wingdings" pitchFamily="2" charset="2"/>
                <a:buNone/>
              </a:pPr>
              <a:r>
                <a:rPr lang="pt-BR" sz="2400" b="1">
                  <a:effectLst>
                    <a:outerShdw blurRad="38100" dist="38100" dir="2700000" algn="tl">
                      <a:srgbClr val="C0C0C0"/>
                    </a:outerShdw>
                  </a:effectLst>
                  <a:cs typeface="Times New Roman" pitchFamily="18" charset="0"/>
                </a:rPr>
                <a:t>Ex: Informar idade da pessoa “Fulano de tal”. </a:t>
              </a:r>
            </a:p>
          </p:txBody>
        </p:sp>
      </p:grpSp>
      <p:sp>
        <p:nvSpPr>
          <p:cNvPr id="334859" name="Rectangle 11"/>
          <p:cNvSpPr>
            <a:spLocks noChangeArrowheads="1"/>
          </p:cNvSpPr>
          <p:nvPr/>
        </p:nvSpPr>
        <p:spPr bwMode="auto">
          <a:xfrm>
            <a:off x="2927649" y="476672"/>
            <a:ext cx="7488113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 dirty="0">
                <a:solidFill>
                  <a:schemeClr val="tx2"/>
                </a:solidFill>
              </a:rPr>
              <a:t>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Encapsulamento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9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sp>
        <p:nvSpPr>
          <p:cNvPr id="346115" name="Rectangle 3"/>
          <p:cNvSpPr>
            <a:spLocks noChangeArrowheads="1"/>
          </p:cNvSpPr>
          <p:nvPr/>
        </p:nvSpPr>
        <p:spPr bwMode="auto">
          <a:xfrm>
            <a:off x="1955587" y="1692756"/>
            <a:ext cx="475297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50000"/>
              </a:lnSpc>
              <a:buFont typeface="Wingdings" pitchFamily="2" charset="2"/>
              <a:buNone/>
            </a:pPr>
            <a:endParaRPr lang="pt-BR" sz="28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A comunicação entre os objetos ocorre pela troca de mensagens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Um objeto solicita informações de outro objeto para realizar suas funções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Uma mensagem é a execução de uma operação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Uma mensagem pode ou não enviar parâmetros para outro objeto, bem como receber ou não uma resposta do mesmo.</a:t>
            </a:r>
          </a:p>
        </p:txBody>
      </p:sp>
      <p:grpSp>
        <p:nvGrpSpPr>
          <p:cNvPr id="346116" name="Group 4"/>
          <p:cNvGrpSpPr>
            <a:grpSpLocks/>
          </p:cNvGrpSpPr>
          <p:nvPr/>
        </p:nvGrpSpPr>
        <p:grpSpPr bwMode="auto">
          <a:xfrm>
            <a:off x="6888164" y="1844676"/>
            <a:ext cx="3322637" cy="2835275"/>
            <a:chOff x="2241" y="4864"/>
            <a:chExt cx="6660" cy="5940"/>
          </a:xfrm>
        </p:grpSpPr>
        <p:grpSp>
          <p:nvGrpSpPr>
            <p:cNvPr id="346117" name="Group 5"/>
            <p:cNvGrpSpPr>
              <a:grpSpLocks/>
            </p:cNvGrpSpPr>
            <p:nvPr/>
          </p:nvGrpSpPr>
          <p:grpSpPr bwMode="auto">
            <a:xfrm>
              <a:off x="2241" y="4864"/>
              <a:ext cx="2160" cy="2700"/>
              <a:chOff x="4761" y="4324"/>
              <a:chExt cx="2160" cy="2700"/>
            </a:xfrm>
          </p:grpSpPr>
          <p:grpSp>
            <p:nvGrpSpPr>
              <p:cNvPr id="346118" name="Group 6"/>
              <p:cNvGrpSpPr>
                <a:grpSpLocks/>
              </p:cNvGrpSpPr>
              <p:nvPr/>
            </p:nvGrpSpPr>
            <p:grpSpPr bwMode="auto">
              <a:xfrm>
                <a:off x="4761" y="4324"/>
                <a:ext cx="2160" cy="2700"/>
                <a:chOff x="4761" y="3244"/>
                <a:chExt cx="2160" cy="2700"/>
              </a:xfrm>
            </p:grpSpPr>
            <p:sp>
              <p:nvSpPr>
                <p:cNvPr id="346119" name="AutoShape 7"/>
                <p:cNvSpPr>
                  <a:spLocks noChangeArrowheads="1"/>
                </p:cNvSpPr>
                <p:nvPr/>
              </p:nvSpPr>
              <p:spPr bwMode="auto">
                <a:xfrm>
                  <a:off x="4761" y="3244"/>
                  <a:ext cx="2160" cy="27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346120" name="Group 8"/>
                <p:cNvGrpSpPr>
                  <a:grpSpLocks/>
                </p:cNvGrpSpPr>
                <p:nvPr/>
              </p:nvGrpSpPr>
              <p:grpSpPr bwMode="auto">
                <a:xfrm>
                  <a:off x="5121" y="3964"/>
                  <a:ext cx="1440" cy="720"/>
                  <a:chOff x="5301" y="4144"/>
                  <a:chExt cx="1440" cy="720"/>
                </a:xfrm>
              </p:grpSpPr>
              <p:sp>
                <p:nvSpPr>
                  <p:cNvPr id="346121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5301" y="4144"/>
                    <a:ext cx="1440" cy="72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4612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61" y="4324"/>
                    <a:ext cx="720" cy="36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eaLnBrk="0" hangingPunct="0"/>
                    <a:r>
                      <a:rPr lang="pt-BR" sz="1000">
                        <a:latin typeface="Times New Roman" pitchFamily="18" charset="0"/>
                      </a:rPr>
                      <a:t>Dados</a:t>
                    </a:r>
                  </a:p>
                </p:txBody>
              </p:sp>
            </p:grpSp>
            <p:sp>
              <p:nvSpPr>
                <p:cNvPr id="34612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301" y="4864"/>
                  <a:ext cx="1260" cy="9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r>
                    <a:rPr lang="pt-BR" sz="800">
                      <a:latin typeface="Times New Roman" pitchFamily="18" charset="0"/>
                    </a:rPr>
                    <a:t>Operação</a:t>
                  </a:r>
                </a:p>
                <a:p>
                  <a:pPr eaLnBrk="0" hangingPunct="0"/>
                  <a:r>
                    <a:rPr lang="pt-BR" sz="800">
                      <a:latin typeface="Times New Roman" pitchFamily="18" charset="0"/>
                    </a:rPr>
                    <a:t>Operação</a:t>
                  </a:r>
                </a:p>
                <a:p>
                  <a:pPr eaLnBrk="0" hangingPunct="0"/>
                  <a:r>
                    <a:rPr lang="pt-BR" sz="800">
                      <a:latin typeface="Times New Roman" pitchFamily="18" charset="0"/>
                    </a:rPr>
                    <a:t>Operação</a:t>
                  </a:r>
                </a:p>
              </p:txBody>
            </p:sp>
          </p:grpSp>
          <p:sp>
            <p:nvSpPr>
              <p:cNvPr id="346124" name="Text Box 12"/>
              <p:cNvSpPr txBox="1">
                <a:spLocks noChangeArrowheads="1"/>
              </p:cNvSpPr>
              <p:nvPr/>
            </p:nvSpPr>
            <p:spPr bwMode="auto">
              <a:xfrm>
                <a:off x="4941" y="4504"/>
                <a:ext cx="1800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hangingPunct="0"/>
                <a:r>
                  <a:rPr lang="pt-BR" sz="1200" b="1">
                    <a:latin typeface="Times New Roman" pitchFamily="18" charset="0"/>
                  </a:rPr>
                  <a:t>Objeto 1</a:t>
                </a:r>
              </a:p>
            </p:txBody>
          </p:sp>
        </p:grpSp>
        <p:grpSp>
          <p:nvGrpSpPr>
            <p:cNvPr id="346125" name="Group 13"/>
            <p:cNvGrpSpPr>
              <a:grpSpLocks/>
            </p:cNvGrpSpPr>
            <p:nvPr/>
          </p:nvGrpSpPr>
          <p:grpSpPr bwMode="auto">
            <a:xfrm>
              <a:off x="6741" y="4864"/>
              <a:ext cx="2160" cy="2700"/>
              <a:chOff x="4761" y="4324"/>
              <a:chExt cx="2160" cy="2700"/>
            </a:xfrm>
          </p:grpSpPr>
          <p:grpSp>
            <p:nvGrpSpPr>
              <p:cNvPr id="346126" name="Group 14"/>
              <p:cNvGrpSpPr>
                <a:grpSpLocks/>
              </p:cNvGrpSpPr>
              <p:nvPr/>
            </p:nvGrpSpPr>
            <p:grpSpPr bwMode="auto">
              <a:xfrm>
                <a:off x="4761" y="4324"/>
                <a:ext cx="2160" cy="2700"/>
                <a:chOff x="4761" y="3244"/>
                <a:chExt cx="2160" cy="2700"/>
              </a:xfrm>
            </p:grpSpPr>
            <p:sp>
              <p:nvSpPr>
                <p:cNvPr id="346127" name="AutoShape 15"/>
                <p:cNvSpPr>
                  <a:spLocks noChangeArrowheads="1"/>
                </p:cNvSpPr>
                <p:nvPr/>
              </p:nvSpPr>
              <p:spPr bwMode="auto">
                <a:xfrm>
                  <a:off x="4761" y="3244"/>
                  <a:ext cx="2160" cy="27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346128" name="Group 16"/>
                <p:cNvGrpSpPr>
                  <a:grpSpLocks/>
                </p:cNvGrpSpPr>
                <p:nvPr/>
              </p:nvGrpSpPr>
              <p:grpSpPr bwMode="auto">
                <a:xfrm>
                  <a:off x="5121" y="3964"/>
                  <a:ext cx="1440" cy="720"/>
                  <a:chOff x="5301" y="4144"/>
                  <a:chExt cx="1440" cy="720"/>
                </a:xfrm>
              </p:grpSpPr>
              <p:sp>
                <p:nvSpPr>
                  <p:cNvPr id="346129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5301" y="4144"/>
                    <a:ext cx="1440" cy="72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4613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61" y="4324"/>
                    <a:ext cx="720" cy="36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eaLnBrk="0" hangingPunct="0"/>
                    <a:r>
                      <a:rPr lang="pt-BR" sz="1000">
                        <a:latin typeface="Times New Roman" pitchFamily="18" charset="0"/>
                      </a:rPr>
                      <a:t>Dados</a:t>
                    </a:r>
                  </a:p>
                </p:txBody>
              </p:sp>
            </p:grpSp>
            <p:sp>
              <p:nvSpPr>
                <p:cNvPr id="34613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301" y="4864"/>
                  <a:ext cx="1260" cy="9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r>
                    <a:rPr lang="pt-BR" sz="800">
                      <a:latin typeface="Times New Roman" pitchFamily="18" charset="0"/>
                    </a:rPr>
                    <a:t>Operação</a:t>
                  </a:r>
                </a:p>
                <a:p>
                  <a:pPr eaLnBrk="0" hangingPunct="0"/>
                  <a:r>
                    <a:rPr lang="pt-BR" sz="800">
                      <a:latin typeface="Times New Roman" pitchFamily="18" charset="0"/>
                    </a:rPr>
                    <a:t>Operação</a:t>
                  </a:r>
                </a:p>
                <a:p>
                  <a:pPr eaLnBrk="0" hangingPunct="0"/>
                  <a:r>
                    <a:rPr lang="pt-BR" sz="800">
                      <a:latin typeface="Times New Roman" pitchFamily="18" charset="0"/>
                    </a:rPr>
                    <a:t>Operação</a:t>
                  </a:r>
                </a:p>
              </p:txBody>
            </p:sp>
          </p:grpSp>
          <p:sp>
            <p:nvSpPr>
              <p:cNvPr id="346132" name="Text Box 20"/>
              <p:cNvSpPr txBox="1">
                <a:spLocks noChangeArrowheads="1"/>
              </p:cNvSpPr>
              <p:nvPr/>
            </p:nvSpPr>
            <p:spPr bwMode="auto">
              <a:xfrm>
                <a:off x="4941" y="4504"/>
                <a:ext cx="1800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hangingPunct="0"/>
                <a:r>
                  <a:rPr lang="pt-BR" sz="1200" b="1">
                    <a:latin typeface="Times New Roman" pitchFamily="18" charset="0"/>
                  </a:rPr>
                  <a:t>Objeto 2</a:t>
                </a:r>
              </a:p>
            </p:txBody>
          </p:sp>
        </p:grpSp>
        <p:grpSp>
          <p:nvGrpSpPr>
            <p:cNvPr id="346133" name="Group 21"/>
            <p:cNvGrpSpPr>
              <a:grpSpLocks/>
            </p:cNvGrpSpPr>
            <p:nvPr/>
          </p:nvGrpSpPr>
          <p:grpSpPr bwMode="auto">
            <a:xfrm>
              <a:off x="6741" y="8104"/>
              <a:ext cx="2160" cy="2700"/>
              <a:chOff x="4761" y="4324"/>
              <a:chExt cx="2160" cy="2700"/>
            </a:xfrm>
          </p:grpSpPr>
          <p:grpSp>
            <p:nvGrpSpPr>
              <p:cNvPr id="346134" name="Group 22"/>
              <p:cNvGrpSpPr>
                <a:grpSpLocks/>
              </p:cNvGrpSpPr>
              <p:nvPr/>
            </p:nvGrpSpPr>
            <p:grpSpPr bwMode="auto">
              <a:xfrm>
                <a:off x="4761" y="4324"/>
                <a:ext cx="2160" cy="2700"/>
                <a:chOff x="4761" y="3244"/>
                <a:chExt cx="2160" cy="2700"/>
              </a:xfrm>
            </p:grpSpPr>
            <p:sp>
              <p:nvSpPr>
                <p:cNvPr id="346135" name="AutoShape 23"/>
                <p:cNvSpPr>
                  <a:spLocks noChangeArrowheads="1"/>
                </p:cNvSpPr>
                <p:nvPr/>
              </p:nvSpPr>
              <p:spPr bwMode="auto">
                <a:xfrm>
                  <a:off x="4761" y="3244"/>
                  <a:ext cx="2160" cy="27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346136" name="Group 24"/>
                <p:cNvGrpSpPr>
                  <a:grpSpLocks/>
                </p:cNvGrpSpPr>
                <p:nvPr/>
              </p:nvGrpSpPr>
              <p:grpSpPr bwMode="auto">
                <a:xfrm>
                  <a:off x="5121" y="3964"/>
                  <a:ext cx="1440" cy="720"/>
                  <a:chOff x="5301" y="4144"/>
                  <a:chExt cx="1440" cy="720"/>
                </a:xfrm>
              </p:grpSpPr>
              <p:sp>
                <p:nvSpPr>
                  <p:cNvPr id="346137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5301" y="4144"/>
                    <a:ext cx="1440" cy="72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461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61" y="4324"/>
                    <a:ext cx="720" cy="36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pPr eaLnBrk="0" hangingPunct="0"/>
                    <a:r>
                      <a:rPr lang="pt-BR" sz="1000">
                        <a:latin typeface="Times New Roman" pitchFamily="18" charset="0"/>
                      </a:rPr>
                      <a:t>Dados</a:t>
                    </a:r>
                  </a:p>
                </p:txBody>
              </p:sp>
            </p:grpSp>
            <p:sp>
              <p:nvSpPr>
                <p:cNvPr id="346139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5301" y="4864"/>
                  <a:ext cx="1260" cy="9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r>
                    <a:rPr lang="pt-BR" sz="800">
                      <a:latin typeface="Times New Roman" pitchFamily="18" charset="0"/>
                    </a:rPr>
                    <a:t>Operação</a:t>
                  </a:r>
                </a:p>
                <a:p>
                  <a:pPr eaLnBrk="0" hangingPunct="0"/>
                  <a:r>
                    <a:rPr lang="pt-BR" sz="800">
                      <a:latin typeface="Times New Roman" pitchFamily="18" charset="0"/>
                    </a:rPr>
                    <a:t>Operação</a:t>
                  </a:r>
                </a:p>
                <a:p>
                  <a:pPr eaLnBrk="0" hangingPunct="0"/>
                  <a:r>
                    <a:rPr lang="pt-BR" sz="800">
                      <a:latin typeface="Times New Roman" pitchFamily="18" charset="0"/>
                    </a:rPr>
                    <a:t>Operação</a:t>
                  </a:r>
                </a:p>
              </p:txBody>
            </p:sp>
          </p:grpSp>
          <p:sp>
            <p:nvSpPr>
              <p:cNvPr id="346140" name="Text Box 28"/>
              <p:cNvSpPr txBox="1">
                <a:spLocks noChangeArrowheads="1"/>
              </p:cNvSpPr>
              <p:nvPr/>
            </p:nvSpPr>
            <p:spPr bwMode="auto">
              <a:xfrm>
                <a:off x="4941" y="4504"/>
                <a:ext cx="1800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hangingPunct="0"/>
                <a:r>
                  <a:rPr lang="pt-BR" sz="1200" b="1">
                    <a:latin typeface="Times New Roman" pitchFamily="18" charset="0"/>
                  </a:rPr>
                  <a:t>Objeto 3</a:t>
                </a:r>
              </a:p>
            </p:txBody>
          </p:sp>
        </p:grpSp>
        <p:sp>
          <p:nvSpPr>
            <p:cNvPr id="346141" name="Line 29"/>
            <p:cNvSpPr>
              <a:spLocks noChangeShapeType="1"/>
            </p:cNvSpPr>
            <p:nvPr/>
          </p:nvSpPr>
          <p:spPr bwMode="auto">
            <a:xfrm>
              <a:off x="3861" y="6664"/>
              <a:ext cx="34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6142" name="Line 30"/>
            <p:cNvSpPr>
              <a:spLocks noChangeShapeType="1"/>
            </p:cNvSpPr>
            <p:nvPr/>
          </p:nvSpPr>
          <p:spPr bwMode="auto">
            <a:xfrm>
              <a:off x="3861" y="7204"/>
              <a:ext cx="3420" cy="28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6143" name="Group 31"/>
          <p:cNvGrpSpPr>
            <a:grpSpLocks/>
          </p:cNvGrpSpPr>
          <p:nvPr/>
        </p:nvGrpSpPr>
        <p:grpSpPr bwMode="auto">
          <a:xfrm>
            <a:off x="2136775" y="4652964"/>
            <a:ext cx="9144000" cy="1944687"/>
            <a:chOff x="0" y="2364"/>
            <a:chExt cx="5760" cy="1308"/>
          </a:xfrm>
        </p:grpSpPr>
        <p:sp>
          <p:nvSpPr>
            <p:cNvPr id="346144" name="Rectangle 32"/>
            <p:cNvSpPr>
              <a:spLocks noChangeArrowheads="1"/>
            </p:cNvSpPr>
            <p:nvPr/>
          </p:nvSpPr>
          <p:spPr bwMode="auto">
            <a:xfrm>
              <a:off x="0" y="2364"/>
              <a:ext cx="5760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es-ES_tradnl" sz="1400">
                  <a:cs typeface="Times New Roman" pitchFamily="18" charset="0"/>
                </a:rPr>
                <a:t>		</a:t>
              </a:r>
              <a:endParaRPr lang="es-ES_tradnl" sz="2400">
                <a:latin typeface="Times New Roman" pitchFamily="18" charset="0"/>
              </a:endParaRPr>
            </a:p>
          </p:txBody>
        </p:sp>
        <p:pic>
          <p:nvPicPr>
            <p:cNvPr id="346145" name="Picture 3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3024"/>
              <a:ext cx="594" cy="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6146" name="Picture 3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544"/>
              <a:ext cx="756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6147" name="Group 35"/>
            <p:cNvGrpSpPr>
              <a:grpSpLocks/>
            </p:cNvGrpSpPr>
            <p:nvPr/>
          </p:nvGrpSpPr>
          <p:grpSpPr bwMode="auto">
            <a:xfrm>
              <a:off x="3360" y="3168"/>
              <a:ext cx="1008" cy="504"/>
              <a:chOff x="3141" y="12964"/>
              <a:chExt cx="2520" cy="1260"/>
            </a:xfrm>
          </p:grpSpPr>
          <p:grpSp>
            <p:nvGrpSpPr>
              <p:cNvPr id="346148" name="Group 36"/>
              <p:cNvGrpSpPr>
                <a:grpSpLocks/>
              </p:cNvGrpSpPr>
              <p:nvPr/>
            </p:nvGrpSpPr>
            <p:grpSpPr bwMode="auto">
              <a:xfrm>
                <a:off x="3141" y="12964"/>
                <a:ext cx="2520" cy="540"/>
                <a:chOff x="3141" y="12964"/>
                <a:chExt cx="2520" cy="540"/>
              </a:xfrm>
            </p:grpSpPr>
            <p:sp>
              <p:nvSpPr>
                <p:cNvPr id="346149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4581" y="13144"/>
                  <a:ext cx="1080" cy="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46150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141" y="12964"/>
                  <a:ext cx="1620" cy="5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4615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4581" y="12964"/>
                  <a:ext cx="180" cy="5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46152" name="Text Box 40"/>
              <p:cNvSpPr txBox="1">
                <a:spLocks noChangeArrowheads="1"/>
              </p:cNvSpPr>
              <p:nvPr/>
            </p:nvSpPr>
            <p:spPr bwMode="auto">
              <a:xfrm>
                <a:off x="3681" y="13684"/>
                <a:ext cx="1620" cy="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pt-BR" sz="1000">
                    <a:latin typeface="Times New Roman" pitchFamily="18" charset="0"/>
                  </a:rPr>
                  <a:t>Mensagem</a:t>
                </a:r>
              </a:p>
            </p:txBody>
          </p:sp>
        </p:grpSp>
      </p:grpSp>
      <p:sp>
        <p:nvSpPr>
          <p:cNvPr id="346154" name="Rectangle 42"/>
          <p:cNvSpPr>
            <a:spLocks noChangeArrowheads="1"/>
          </p:cNvSpPr>
          <p:nvPr/>
        </p:nvSpPr>
        <p:spPr bwMode="auto">
          <a:xfrm>
            <a:off x="3153136" y="476672"/>
            <a:ext cx="71279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 dirty="0">
                <a:solidFill>
                  <a:schemeClr val="tx2"/>
                </a:solidFill>
              </a:rPr>
              <a:t>Mensagens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6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2209800" y="2514601"/>
            <a:ext cx="7924800" cy="154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É a capacidade de um novo objeto (filho) tomar (herdar) características e comportamentos de um objeto(pai) já existente. </a:t>
            </a:r>
          </a:p>
        </p:txBody>
      </p:sp>
      <p:sp>
        <p:nvSpPr>
          <p:cNvPr id="39952" name="Rectangle 16"/>
          <p:cNvSpPr>
            <a:spLocks noChangeArrowheads="1"/>
          </p:cNvSpPr>
          <p:nvPr/>
        </p:nvSpPr>
        <p:spPr bwMode="auto">
          <a:xfrm>
            <a:off x="3015092" y="404664"/>
            <a:ext cx="712948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</a:rPr>
              <a:t>Herança</a:t>
            </a:r>
          </a:p>
        </p:txBody>
      </p:sp>
    </p:spTree>
    <p:extLst>
      <p:ext uri="{BB962C8B-B14F-4D97-AF65-F5344CB8AC3E}">
        <p14:creationId xmlns:p14="http://schemas.microsoft.com/office/powerpoint/2010/main" val="4090951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347138" name="Rectangle 2"/>
          <p:cNvSpPr>
            <a:spLocks noChangeArrowheads="1"/>
          </p:cNvSpPr>
          <p:nvPr/>
        </p:nvSpPr>
        <p:spPr bwMode="auto">
          <a:xfrm>
            <a:off x="1524000" y="20193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1524000" y="2833688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sz="1400">
                <a:cs typeface="Tahoma" pitchFamily="34" charset="0"/>
              </a:rPr>
              <a:t>		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347141" name="Rectangle 5"/>
          <p:cNvSpPr>
            <a:spLocks noChangeArrowheads="1"/>
          </p:cNvSpPr>
          <p:nvPr/>
        </p:nvSpPr>
        <p:spPr bwMode="auto">
          <a:xfrm>
            <a:off x="2190750" y="1878014"/>
            <a:ext cx="8153400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50000"/>
              </a:lnSpc>
              <a:buFont typeface="Wingdings" pitchFamily="2" charset="2"/>
              <a:buNone/>
            </a:pPr>
            <a:endParaRPr lang="pt-BR" sz="2800" b="1" u="sng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É uma característica que as classes de objetos podem possuir de modo que uma classe pode ser gerada a partir de outra classe herdando dela suas propriedades (atributos, operações)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endParaRPr lang="pt-BR" sz="20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 herança permite que as propriedades da classe mãe possam ser expandidas para a classe filha incluindo novas características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endParaRPr lang="pt-BR" sz="20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 uso de herança permite criar classes mais genéricas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endParaRPr lang="pt-BR" sz="20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  <a:cs typeface="Times New Roman" pitchFamily="18" charset="0"/>
              </a:rPr>
              <a:t> </a:t>
            </a: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 herança aumenta a capacidade de reutilização das classes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000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sp>
        <p:nvSpPr>
          <p:cNvPr id="347142" name="Rectangle 6"/>
          <p:cNvSpPr>
            <a:spLocks noChangeArrowheads="1"/>
          </p:cNvSpPr>
          <p:nvPr/>
        </p:nvSpPr>
        <p:spPr bwMode="auto">
          <a:xfrm>
            <a:off x="2999657" y="476672"/>
            <a:ext cx="7127453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 dirty="0">
                <a:solidFill>
                  <a:schemeClr val="tx2"/>
                </a:solidFill>
              </a:rPr>
              <a:t>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Herança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824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17FC-8C48-48FC-9D46-F9E6EA90A88E}" type="slidenum">
              <a:rPr lang="pt-BR"/>
              <a:pPr/>
              <a:t>27</a:t>
            </a:fld>
            <a:endParaRPr lang="pt-BR"/>
          </a:p>
        </p:txBody>
      </p:sp>
      <p:grpSp>
        <p:nvGrpSpPr>
          <p:cNvPr id="62472" name="Group 8"/>
          <p:cNvGrpSpPr>
            <a:grpSpLocks/>
          </p:cNvGrpSpPr>
          <p:nvPr/>
        </p:nvGrpSpPr>
        <p:grpSpPr bwMode="auto">
          <a:xfrm>
            <a:off x="2279650" y="3032802"/>
            <a:ext cx="3998028" cy="2467339"/>
            <a:chOff x="192" y="1865"/>
            <a:chExt cx="2617" cy="1693"/>
          </a:xfrm>
        </p:grpSpPr>
        <p:sp>
          <p:nvSpPr>
            <p:cNvPr id="62473" name="Rectangle 9"/>
            <p:cNvSpPr>
              <a:spLocks noChangeArrowheads="1"/>
            </p:cNvSpPr>
            <p:nvPr/>
          </p:nvSpPr>
          <p:spPr bwMode="auto">
            <a:xfrm>
              <a:off x="192" y="1865"/>
              <a:ext cx="121" cy="253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62474" name="Rectangle 10"/>
            <p:cNvSpPr>
              <a:spLocks noChangeArrowheads="1"/>
            </p:cNvSpPr>
            <p:nvPr/>
          </p:nvSpPr>
          <p:spPr bwMode="auto">
            <a:xfrm>
              <a:off x="2688" y="1865"/>
              <a:ext cx="121" cy="253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62475" name="Rectangle 11"/>
            <p:cNvSpPr>
              <a:spLocks noChangeArrowheads="1"/>
            </p:cNvSpPr>
            <p:nvPr/>
          </p:nvSpPr>
          <p:spPr bwMode="auto">
            <a:xfrm>
              <a:off x="192" y="3305"/>
              <a:ext cx="121" cy="253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62476" name="Rectangle 12"/>
            <p:cNvSpPr>
              <a:spLocks noChangeArrowheads="1"/>
            </p:cNvSpPr>
            <p:nvPr/>
          </p:nvSpPr>
          <p:spPr bwMode="auto">
            <a:xfrm>
              <a:off x="2688" y="3305"/>
              <a:ext cx="121" cy="25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624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351089" y="2205039"/>
            <a:ext cx="7558087" cy="4124325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pt-BR" b="1" u="sng" dirty="0">
                <a:cs typeface="Tahoma" pitchFamily="34" charset="0"/>
              </a:rPr>
              <a:t>Exemplo 1:</a:t>
            </a:r>
            <a:endParaRPr lang="pt-BR" b="1" dirty="0"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pt-BR" b="1" dirty="0">
              <a:cs typeface="Tahoma" pitchFamily="34" charset="0"/>
            </a:endParaRPr>
          </a:p>
          <a:p>
            <a:pPr>
              <a:lnSpc>
                <a:spcPct val="80000"/>
              </a:lnSpc>
            </a:pPr>
            <a:r>
              <a:rPr lang="pt-BR" sz="2400" b="1" dirty="0">
                <a:cs typeface="Times New Roman" pitchFamily="18" charset="0"/>
              </a:rPr>
              <a:t>Classe pai – Automóvel</a:t>
            </a:r>
          </a:p>
          <a:p>
            <a:pPr>
              <a:lnSpc>
                <a:spcPct val="80000"/>
              </a:lnSpc>
            </a:pPr>
            <a:r>
              <a:rPr lang="pt-BR" sz="2400" b="1" dirty="0">
                <a:cs typeface="Times New Roman" pitchFamily="18" charset="0"/>
              </a:rPr>
              <a:t>Classe filha – </a:t>
            </a:r>
            <a:r>
              <a:rPr lang="pt-BR" sz="2400" b="1" dirty="0" err="1">
                <a:cs typeface="Times New Roman" pitchFamily="18" charset="0"/>
              </a:rPr>
              <a:t>Porshe</a:t>
            </a:r>
            <a:endParaRPr lang="pt-BR" sz="2400" b="1" dirty="0"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pt-BR" sz="2400" b="1" dirty="0">
                <a:cs typeface="Times New Roman" pitchFamily="18" charset="0"/>
              </a:rPr>
              <a:t> 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r>
              <a:rPr lang="pt-BR" sz="2400" b="1" dirty="0" err="1">
                <a:cs typeface="Times New Roman" pitchFamily="18" charset="0"/>
              </a:rPr>
              <a:t>Porshe</a:t>
            </a:r>
            <a:r>
              <a:rPr lang="pt-BR" sz="2400" b="1" dirty="0">
                <a:cs typeface="Times New Roman" pitchFamily="18" charset="0"/>
              </a:rPr>
              <a:t> herda características e comportamentos da classe automóvel.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pt-BR" sz="2400" b="1" dirty="0">
                <a:cs typeface="Times New Roman" pitchFamily="18" charset="0"/>
              </a:rPr>
              <a:t> 	</a:t>
            </a:r>
            <a:r>
              <a:rPr lang="pt-BR" sz="2000" b="1" dirty="0">
                <a:cs typeface="Times New Roman" pitchFamily="18" charset="0"/>
              </a:rPr>
              <a:t>Atributos do Automóvel: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pt-BR" sz="2000" b="1" dirty="0">
                <a:cs typeface="Times New Roman" pitchFamily="18" charset="0"/>
              </a:rPr>
              <a:t>		Potência, capacidade de passageiros.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pt-BR" sz="2000" b="1" dirty="0">
                <a:cs typeface="Times New Roman" pitchFamily="18" charset="0"/>
              </a:rPr>
              <a:t>	Atributos do </a:t>
            </a:r>
            <a:r>
              <a:rPr lang="pt-BR" sz="2000" b="1" dirty="0" err="1">
                <a:cs typeface="Times New Roman" pitchFamily="18" charset="0"/>
              </a:rPr>
              <a:t>Porshe</a:t>
            </a:r>
            <a:r>
              <a:rPr lang="pt-BR" sz="2000" b="1" dirty="0">
                <a:cs typeface="Times New Roman" pitchFamily="18" charset="0"/>
              </a:rPr>
              <a:t>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pt-BR" sz="2000" b="1" dirty="0">
                <a:cs typeface="Times New Roman" pitchFamily="18" charset="0"/>
              </a:rPr>
              <a:t>		Turbo.</a:t>
            </a: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2963864" y="476672"/>
            <a:ext cx="694213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 dirty="0">
                <a:solidFill>
                  <a:schemeClr val="tx2"/>
                </a:solidFill>
              </a:rPr>
              <a:t>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Herança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840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F756-3A07-476D-8184-9E99D0E78779}" type="slidenum">
              <a:rPr lang="pt-BR"/>
              <a:pPr/>
              <a:t>28</a:t>
            </a:fld>
            <a:endParaRPr lang="pt-BR"/>
          </a:p>
        </p:txBody>
      </p:sp>
      <p:grpSp>
        <p:nvGrpSpPr>
          <p:cNvPr id="155650" name="Group 2"/>
          <p:cNvGrpSpPr>
            <a:grpSpLocks/>
          </p:cNvGrpSpPr>
          <p:nvPr/>
        </p:nvGrpSpPr>
        <p:grpSpPr bwMode="auto">
          <a:xfrm>
            <a:off x="2279650" y="3032802"/>
            <a:ext cx="3998028" cy="2467339"/>
            <a:chOff x="192" y="1865"/>
            <a:chExt cx="2617" cy="1693"/>
          </a:xfrm>
        </p:grpSpPr>
        <p:sp>
          <p:nvSpPr>
            <p:cNvPr id="155651" name="Rectangle 3"/>
            <p:cNvSpPr>
              <a:spLocks noChangeArrowheads="1"/>
            </p:cNvSpPr>
            <p:nvPr/>
          </p:nvSpPr>
          <p:spPr bwMode="auto">
            <a:xfrm>
              <a:off x="192" y="1865"/>
              <a:ext cx="121" cy="253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55652" name="Rectangle 4"/>
            <p:cNvSpPr>
              <a:spLocks noChangeArrowheads="1"/>
            </p:cNvSpPr>
            <p:nvPr/>
          </p:nvSpPr>
          <p:spPr bwMode="auto">
            <a:xfrm>
              <a:off x="2688" y="1865"/>
              <a:ext cx="121" cy="253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55653" name="Rectangle 5"/>
            <p:cNvSpPr>
              <a:spLocks noChangeArrowheads="1"/>
            </p:cNvSpPr>
            <p:nvPr/>
          </p:nvSpPr>
          <p:spPr bwMode="auto">
            <a:xfrm>
              <a:off x="192" y="3305"/>
              <a:ext cx="121" cy="253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55654" name="Rectangle 6"/>
            <p:cNvSpPr>
              <a:spLocks noChangeArrowheads="1"/>
            </p:cNvSpPr>
            <p:nvPr/>
          </p:nvSpPr>
          <p:spPr bwMode="auto">
            <a:xfrm>
              <a:off x="2688" y="3305"/>
              <a:ext cx="121" cy="25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15565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279651" y="2133600"/>
            <a:ext cx="7561263" cy="424815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pt-BR" b="1" u="sng">
                <a:cs typeface="Tahoma" pitchFamily="34" charset="0"/>
              </a:rPr>
              <a:t>Exemplo 2:</a:t>
            </a:r>
            <a:endParaRPr lang="pt-BR" b="1">
              <a:cs typeface="Tahoma" pitchFamily="34" charset="0"/>
            </a:endParaRPr>
          </a:p>
          <a:p>
            <a:pPr>
              <a:buFont typeface="Wingdings" pitchFamily="2" charset="2"/>
              <a:buNone/>
            </a:pPr>
            <a:endParaRPr lang="pt-BR" b="1">
              <a:cs typeface="Tahoma" pitchFamily="34" charset="0"/>
            </a:endParaRPr>
          </a:p>
          <a:p>
            <a:r>
              <a:rPr lang="pt-BR" b="1">
                <a:cs typeface="Times New Roman" pitchFamily="18" charset="0"/>
              </a:rPr>
              <a:t>Classe pai   – Pessoa</a:t>
            </a:r>
          </a:p>
          <a:p>
            <a:r>
              <a:rPr lang="pt-BR" b="1">
                <a:cs typeface="Times New Roman" pitchFamily="18" charset="0"/>
              </a:rPr>
              <a:t>Classe filha – Cliente do Banco</a:t>
            </a:r>
          </a:p>
          <a:p>
            <a:pPr>
              <a:buFont typeface="Wingdings" pitchFamily="2" charset="2"/>
              <a:buNone/>
            </a:pPr>
            <a:r>
              <a:rPr lang="pt-BR" b="1">
                <a:cs typeface="Times New Roman" pitchFamily="18" charset="0"/>
              </a:rPr>
              <a:t> </a:t>
            </a:r>
          </a:p>
          <a:p>
            <a:pPr>
              <a:buFont typeface="Wingdings" pitchFamily="2" charset="2"/>
              <a:buNone/>
            </a:pPr>
            <a:r>
              <a:rPr lang="pt-BR" b="1">
                <a:cs typeface="Times New Roman" pitchFamily="18" charset="0"/>
              </a:rPr>
              <a:t>	</a:t>
            </a:r>
            <a:r>
              <a:rPr lang="pt-BR" b="1" u="sng">
                <a:cs typeface="Times New Roman" pitchFamily="18" charset="0"/>
              </a:rPr>
              <a:t>Cliente</a:t>
            </a:r>
            <a:r>
              <a:rPr lang="pt-BR" b="1">
                <a:cs typeface="Times New Roman" pitchFamily="18" charset="0"/>
              </a:rPr>
              <a:t>   herda   características    e comportamentos da classe </a:t>
            </a:r>
            <a:r>
              <a:rPr lang="pt-BR" b="1" u="sng">
                <a:cs typeface="Times New Roman" pitchFamily="18" charset="0"/>
              </a:rPr>
              <a:t>Pessoa</a:t>
            </a:r>
            <a:r>
              <a:rPr lang="pt-BR" b="1">
                <a:cs typeface="Times New Roman" pitchFamily="18" charset="0"/>
              </a:rPr>
              <a:t>.</a:t>
            </a:r>
          </a:p>
        </p:txBody>
      </p:sp>
      <p:sp>
        <p:nvSpPr>
          <p:cNvPr id="155657" name="Rectangle 9"/>
          <p:cNvSpPr>
            <a:spLocks noChangeArrowheads="1"/>
          </p:cNvSpPr>
          <p:nvPr/>
        </p:nvSpPr>
        <p:spPr bwMode="auto">
          <a:xfrm>
            <a:off x="3122302" y="404664"/>
            <a:ext cx="7127453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 dirty="0">
                <a:solidFill>
                  <a:schemeClr val="tx2"/>
                </a:solidFill>
              </a:rPr>
              <a:t>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Herança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66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1920875" y="2432050"/>
            <a:ext cx="8351838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Definição:</a:t>
            </a:r>
            <a:r>
              <a:rPr 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Classe que herda as características da Classe pai. É o mesmo que Classe filha. </a:t>
            </a:r>
          </a:p>
        </p:txBody>
      </p:sp>
      <p:grpSp>
        <p:nvGrpSpPr>
          <p:cNvPr id="180235" name="Group 11"/>
          <p:cNvGrpSpPr>
            <a:grpSpLocks/>
          </p:cNvGrpSpPr>
          <p:nvPr/>
        </p:nvGrpSpPr>
        <p:grpSpPr bwMode="auto">
          <a:xfrm>
            <a:off x="2849563" y="3950889"/>
            <a:ext cx="3320178" cy="900906"/>
            <a:chOff x="336" y="2728"/>
            <a:chExt cx="2694" cy="880"/>
          </a:xfrm>
        </p:grpSpPr>
        <p:sp>
          <p:nvSpPr>
            <p:cNvPr id="180230" name="Rectangle 6"/>
            <p:cNvSpPr>
              <a:spLocks noChangeArrowheads="1"/>
            </p:cNvSpPr>
            <p:nvPr/>
          </p:nvSpPr>
          <p:spPr bwMode="auto">
            <a:xfrm>
              <a:off x="336" y="2728"/>
              <a:ext cx="2544" cy="361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180231" name="Rectangle 7"/>
            <p:cNvSpPr>
              <a:spLocks noChangeArrowheads="1"/>
            </p:cNvSpPr>
            <p:nvPr/>
          </p:nvSpPr>
          <p:spPr bwMode="auto">
            <a:xfrm>
              <a:off x="2880" y="2728"/>
              <a:ext cx="150" cy="361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80232" name="Rectangle 8"/>
            <p:cNvSpPr>
              <a:spLocks noChangeArrowheads="1"/>
            </p:cNvSpPr>
            <p:nvPr/>
          </p:nvSpPr>
          <p:spPr bwMode="auto">
            <a:xfrm>
              <a:off x="336" y="3247"/>
              <a:ext cx="150" cy="361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80233" name="Rectangle 9"/>
            <p:cNvSpPr>
              <a:spLocks noChangeArrowheads="1"/>
            </p:cNvSpPr>
            <p:nvPr/>
          </p:nvSpPr>
          <p:spPr bwMode="auto">
            <a:xfrm>
              <a:off x="2880" y="3247"/>
              <a:ext cx="150" cy="36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180234" name="Rectangle 10"/>
          <p:cNvSpPr>
            <a:spLocks noChangeArrowheads="1"/>
          </p:cNvSpPr>
          <p:nvPr/>
        </p:nvSpPr>
        <p:spPr bwMode="auto">
          <a:xfrm>
            <a:off x="2927350" y="3935413"/>
            <a:ext cx="61214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Ex: 	Classe: Árvore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Subclasses: Ipê, Eucalipto, etc. </a:t>
            </a:r>
          </a:p>
        </p:txBody>
      </p:sp>
      <p:sp>
        <p:nvSpPr>
          <p:cNvPr id="180237" name="Rectangle 13"/>
          <p:cNvSpPr>
            <a:spLocks noChangeArrowheads="1"/>
          </p:cNvSpPr>
          <p:nvPr/>
        </p:nvSpPr>
        <p:spPr bwMode="auto">
          <a:xfrm>
            <a:off x="2915291" y="548680"/>
            <a:ext cx="7704137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400" dirty="0">
                <a:solidFill>
                  <a:schemeClr val="tx2"/>
                </a:solidFill>
              </a:rPr>
              <a:t>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Subclasse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6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>
            <a:extLst>
              <a:ext uri="{FF2B5EF4-FFF2-40B4-BE49-F238E27FC236}">
                <a16:creationId xmlns:a16="http://schemas.microsoft.com/office/drawing/2014/main" id="{74F4C6B6-6204-3A4B-9761-901617C1822D}"/>
              </a:ext>
            </a:extLst>
          </p:cNvPr>
          <p:cNvSpPr txBox="1"/>
          <p:nvPr/>
        </p:nvSpPr>
        <p:spPr>
          <a:xfrm>
            <a:off x="5911278" y="4745406"/>
            <a:ext cx="5586622" cy="115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Modelagem de Software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D5ED22DF-2C23-1E4B-83FE-A3B4012EB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7917" y="2840908"/>
            <a:ext cx="549547" cy="103444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6EF14B8-9B4A-B248-9CAA-F895B9115C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7916" y="2840908"/>
            <a:ext cx="549547" cy="10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192544" name="Rectangle 32"/>
          <p:cNvSpPr>
            <a:spLocks noChangeArrowheads="1"/>
          </p:cNvSpPr>
          <p:nvPr/>
        </p:nvSpPr>
        <p:spPr bwMode="auto">
          <a:xfrm>
            <a:off x="1524000" y="17145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2545" name="Rectangle 33"/>
          <p:cNvSpPr>
            <a:spLocks noChangeArrowheads="1"/>
          </p:cNvSpPr>
          <p:nvPr/>
        </p:nvSpPr>
        <p:spPr bwMode="auto">
          <a:xfrm>
            <a:off x="1524000" y="20193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2546" name="Rectangle 34"/>
          <p:cNvSpPr>
            <a:spLocks noChangeArrowheads="1"/>
          </p:cNvSpPr>
          <p:nvPr/>
        </p:nvSpPr>
        <p:spPr bwMode="auto">
          <a:xfrm>
            <a:off x="1524000" y="2833688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sz="1400">
                <a:cs typeface="Tahoma" pitchFamily="34" charset="0"/>
              </a:rPr>
              <a:t>		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92548" name="Rectangle 36"/>
          <p:cNvSpPr>
            <a:spLocks noChangeArrowheads="1"/>
          </p:cNvSpPr>
          <p:nvPr/>
        </p:nvSpPr>
        <p:spPr bwMode="auto">
          <a:xfrm>
            <a:off x="1524000" y="2605088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1100">
                <a:latin typeface="Times New Roman" pitchFamily="18" charset="0"/>
              </a:rPr>
              <a:t> 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92549" name="Rectangle 37"/>
          <p:cNvSpPr>
            <a:spLocks noChangeArrowheads="1"/>
          </p:cNvSpPr>
          <p:nvPr/>
        </p:nvSpPr>
        <p:spPr bwMode="auto">
          <a:xfrm>
            <a:off x="1524000" y="2605088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sz="1400">
                <a:cs typeface="Tahoma" pitchFamily="34" charset="0"/>
              </a:rPr>
              <a:t>				</a:t>
            </a:r>
            <a:endParaRPr lang="es-ES_tradnl" sz="2400">
              <a:latin typeface="Times New Roman" pitchFamily="18" charset="0"/>
            </a:endParaRPr>
          </a:p>
        </p:txBody>
      </p:sp>
      <p:grpSp>
        <p:nvGrpSpPr>
          <p:cNvPr id="192550" name="Group 38"/>
          <p:cNvGrpSpPr>
            <a:grpSpLocks/>
          </p:cNvGrpSpPr>
          <p:nvPr/>
        </p:nvGrpSpPr>
        <p:grpSpPr bwMode="auto">
          <a:xfrm>
            <a:off x="3143250" y="2105025"/>
            <a:ext cx="5715000" cy="4419600"/>
            <a:chOff x="2781" y="6844"/>
            <a:chExt cx="7020" cy="4500"/>
          </a:xfrm>
        </p:grpSpPr>
        <p:sp>
          <p:nvSpPr>
            <p:cNvPr id="192551" name="Text Box 39"/>
            <p:cNvSpPr txBox="1">
              <a:spLocks noChangeArrowheads="1"/>
            </p:cNvSpPr>
            <p:nvPr/>
          </p:nvSpPr>
          <p:spPr bwMode="auto">
            <a:xfrm>
              <a:off x="2781" y="9361"/>
              <a:ext cx="900" cy="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Rádio Relógio</a:t>
              </a:r>
            </a:p>
          </p:txBody>
        </p:sp>
        <p:sp>
          <p:nvSpPr>
            <p:cNvPr id="192552" name="Text Box 40"/>
            <p:cNvSpPr txBox="1">
              <a:spLocks noChangeArrowheads="1"/>
            </p:cNvSpPr>
            <p:nvPr/>
          </p:nvSpPr>
          <p:spPr bwMode="auto">
            <a:xfrm>
              <a:off x="4041" y="9361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Eletrodomésticos</a:t>
              </a:r>
            </a:p>
          </p:txBody>
        </p:sp>
        <p:sp>
          <p:nvSpPr>
            <p:cNvPr id="192553" name="Text Box 41"/>
            <p:cNvSpPr txBox="1">
              <a:spLocks noChangeArrowheads="1"/>
            </p:cNvSpPr>
            <p:nvPr/>
          </p:nvSpPr>
          <p:spPr bwMode="auto">
            <a:xfrm>
              <a:off x="8541" y="9361"/>
              <a:ext cx="126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Hidráulicos</a:t>
              </a:r>
            </a:p>
          </p:txBody>
        </p:sp>
        <p:sp>
          <p:nvSpPr>
            <p:cNvPr id="192554" name="Text Box 42"/>
            <p:cNvSpPr txBox="1">
              <a:spLocks noChangeArrowheads="1"/>
            </p:cNvSpPr>
            <p:nvPr/>
          </p:nvSpPr>
          <p:spPr bwMode="auto">
            <a:xfrm>
              <a:off x="6381" y="9361"/>
              <a:ext cx="180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Eletromecânicos</a:t>
              </a:r>
            </a:p>
          </p:txBody>
        </p:sp>
        <p:sp>
          <p:nvSpPr>
            <p:cNvPr id="192555" name="Text Box 43"/>
            <p:cNvSpPr txBox="1">
              <a:spLocks noChangeArrowheads="1"/>
            </p:cNvSpPr>
            <p:nvPr/>
          </p:nvSpPr>
          <p:spPr bwMode="auto">
            <a:xfrm>
              <a:off x="3321" y="8104"/>
              <a:ext cx="144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Domésticos</a:t>
              </a:r>
            </a:p>
          </p:txBody>
        </p:sp>
        <p:sp>
          <p:nvSpPr>
            <p:cNvPr id="192556" name="Text Box 44"/>
            <p:cNvSpPr txBox="1">
              <a:spLocks noChangeArrowheads="1"/>
            </p:cNvSpPr>
            <p:nvPr/>
          </p:nvSpPr>
          <p:spPr bwMode="auto">
            <a:xfrm>
              <a:off x="5661" y="8104"/>
              <a:ext cx="10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Elétricos</a:t>
              </a:r>
            </a:p>
          </p:txBody>
        </p:sp>
        <p:sp>
          <p:nvSpPr>
            <p:cNvPr id="192557" name="Text Box 45"/>
            <p:cNvSpPr txBox="1">
              <a:spLocks noChangeArrowheads="1"/>
            </p:cNvSpPr>
            <p:nvPr/>
          </p:nvSpPr>
          <p:spPr bwMode="auto">
            <a:xfrm>
              <a:off x="7644" y="8104"/>
              <a:ext cx="126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Mecânicos</a:t>
              </a:r>
            </a:p>
          </p:txBody>
        </p:sp>
        <p:sp>
          <p:nvSpPr>
            <p:cNvPr id="192558" name="Text Box 46"/>
            <p:cNvSpPr txBox="1">
              <a:spLocks noChangeArrowheads="1"/>
            </p:cNvSpPr>
            <p:nvPr/>
          </p:nvSpPr>
          <p:spPr bwMode="auto">
            <a:xfrm>
              <a:off x="8541" y="10624"/>
              <a:ext cx="126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Torneira</a:t>
              </a:r>
            </a:p>
          </p:txBody>
        </p:sp>
        <p:sp>
          <p:nvSpPr>
            <p:cNvPr id="192559" name="Text Box 47"/>
            <p:cNvSpPr txBox="1">
              <a:spLocks noChangeArrowheads="1"/>
            </p:cNvSpPr>
            <p:nvPr/>
          </p:nvSpPr>
          <p:spPr bwMode="auto">
            <a:xfrm>
              <a:off x="6921" y="10624"/>
              <a:ext cx="900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Motor Elétrico</a:t>
              </a:r>
            </a:p>
          </p:txBody>
        </p:sp>
        <p:sp>
          <p:nvSpPr>
            <p:cNvPr id="192560" name="Text Box 48"/>
            <p:cNvSpPr txBox="1">
              <a:spLocks noChangeArrowheads="1"/>
            </p:cNvSpPr>
            <p:nvPr/>
          </p:nvSpPr>
          <p:spPr bwMode="auto">
            <a:xfrm>
              <a:off x="4041" y="10624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TV</a:t>
              </a:r>
            </a:p>
          </p:txBody>
        </p:sp>
        <p:sp>
          <p:nvSpPr>
            <p:cNvPr id="192561" name="Text Box 49"/>
            <p:cNvSpPr txBox="1">
              <a:spLocks noChangeArrowheads="1"/>
            </p:cNvSpPr>
            <p:nvPr/>
          </p:nvSpPr>
          <p:spPr bwMode="auto">
            <a:xfrm>
              <a:off x="5121" y="10624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DVD</a:t>
              </a:r>
            </a:p>
          </p:txBody>
        </p:sp>
        <p:sp>
          <p:nvSpPr>
            <p:cNvPr id="192562" name="Text Box 50"/>
            <p:cNvSpPr txBox="1">
              <a:spLocks noChangeArrowheads="1"/>
            </p:cNvSpPr>
            <p:nvPr/>
          </p:nvSpPr>
          <p:spPr bwMode="auto">
            <a:xfrm>
              <a:off x="5301" y="6844"/>
              <a:ext cx="180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36000" rIns="0" bIns="0"/>
            <a:lstStyle/>
            <a:p>
              <a:pPr algn="ctr" eaLnBrk="0" hangingPunct="0"/>
              <a:r>
                <a:rPr lang="pt-BR" sz="1200">
                  <a:solidFill>
                    <a:srgbClr val="0F0F17"/>
                  </a:solidFill>
                  <a:latin typeface="Times New Roman" pitchFamily="18" charset="0"/>
                </a:rPr>
                <a:t>Equipamentos</a:t>
              </a:r>
            </a:p>
          </p:txBody>
        </p:sp>
        <p:sp>
          <p:nvSpPr>
            <p:cNvPr id="192563" name="Line 51"/>
            <p:cNvSpPr>
              <a:spLocks noChangeShapeType="1"/>
            </p:cNvSpPr>
            <p:nvPr/>
          </p:nvSpPr>
          <p:spPr bwMode="auto">
            <a:xfrm flipV="1">
              <a:off x="4041" y="7384"/>
              <a:ext cx="216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64" name="Line 52"/>
            <p:cNvSpPr>
              <a:spLocks noChangeShapeType="1"/>
            </p:cNvSpPr>
            <p:nvPr/>
          </p:nvSpPr>
          <p:spPr bwMode="auto">
            <a:xfrm flipV="1">
              <a:off x="6201" y="7384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65" name="Line 53"/>
            <p:cNvSpPr>
              <a:spLocks noChangeShapeType="1"/>
            </p:cNvSpPr>
            <p:nvPr/>
          </p:nvSpPr>
          <p:spPr bwMode="auto">
            <a:xfrm flipH="1" flipV="1">
              <a:off x="6201" y="7384"/>
              <a:ext cx="216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66" name="Line 54"/>
            <p:cNvSpPr>
              <a:spLocks noChangeShapeType="1"/>
            </p:cNvSpPr>
            <p:nvPr/>
          </p:nvSpPr>
          <p:spPr bwMode="auto">
            <a:xfrm flipV="1">
              <a:off x="3141" y="8644"/>
              <a:ext cx="90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67" name="Line 55"/>
            <p:cNvSpPr>
              <a:spLocks noChangeShapeType="1"/>
            </p:cNvSpPr>
            <p:nvPr/>
          </p:nvSpPr>
          <p:spPr bwMode="auto">
            <a:xfrm flipH="1" flipV="1">
              <a:off x="4041" y="8644"/>
              <a:ext cx="90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68" name="Line 56"/>
            <p:cNvSpPr>
              <a:spLocks noChangeShapeType="1"/>
            </p:cNvSpPr>
            <p:nvPr/>
          </p:nvSpPr>
          <p:spPr bwMode="auto">
            <a:xfrm flipV="1">
              <a:off x="4941" y="8644"/>
              <a:ext cx="126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69" name="Line 57"/>
            <p:cNvSpPr>
              <a:spLocks noChangeShapeType="1"/>
            </p:cNvSpPr>
            <p:nvPr/>
          </p:nvSpPr>
          <p:spPr bwMode="auto">
            <a:xfrm flipH="1" flipV="1">
              <a:off x="6201" y="8644"/>
              <a:ext cx="108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70" name="Line 58"/>
            <p:cNvSpPr>
              <a:spLocks noChangeShapeType="1"/>
            </p:cNvSpPr>
            <p:nvPr/>
          </p:nvSpPr>
          <p:spPr bwMode="auto">
            <a:xfrm flipV="1">
              <a:off x="7281" y="8644"/>
              <a:ext cx="108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71" name="Line 59"/>
            <p:cNvSpPr>
              <a:spLocks noChangeShapeType="1"/>
            </p:cNvSpPr>
            <p:nvPr/>
          </p:nvSpPr>
          <p:spPr bwMode="auto">
            <a:xfrm flipH="1" flipV="1">
              <a:off x="8361" y="8644"/>
              <a:ext cx="72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72" name="Line 60"/>
            <p:cNvSpPr>
              <a:spLocks noChangeShapeType="1"/>
            </p:cNvSpPr>
            <p:nvPr/>
          </p:nvSpPr>
          <p:spPr bwMode="auto">
            <a:xfrm flipV="1">
              <a:off x="4221" y="9904"/>
              <a:ext cx="72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73" name="Line 61"/>
            <p:cNvSpPr>
              <a:spLocks noChangeShapeType="1"/>
            </p:cNvSpPr>
            <p:nvPr/>
          </p:nvSpPr>
          <p:spPr bwMode="auto">
            <a:xfrm flipH="1" flipV="1">
              <a:off x="4941" y="9904"/>
              <a:ext cx="54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74" name="Line 62"/>
            <p:cNvSpPr>
              <a:spLocks noChangeShapeType="1"/>
            </p:cNvSpPr>
            <p:nvPr/>
          </p:nvSpPr>
          <p:spPr bwMode="auto">
            <a:xfrm flipV="1">
              <a:off x="7281" y="9904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575" name="Line 63"/>
            <p:cNvSpPr>
              <a:spLocks noChangeShapeType="1"/>
            </p:cNvSpPr>
            <p:nvPr/>
          </p:nvSpPr>
          <p:spPr bwMode="auto">
            <a:xfrm flipV="1">
              <a:off x="9081" y="9904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2577" name="Rectangle 65"/>
          <p:cNvSpPr>
            <a:spLocks noChangeArrowheads="1"/>
          </p:cNvSpPr>
          <p:nvPr/>
        </p:nvSpPr>
        <p:spPr bwMode="auto">
          <a:xfrm>
            <a:off x="3027912" y="404664"/>
            <a:ext cx="7316560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Herança</a:t>
            </a:r>
            <a:b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pt-BR" sz="24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Exemplo:</a:t>
            </a:r>
            <a:endParaRPr lang="pt-B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974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grpSp>
        <p:nvGrpSpPr>
          <p:cNvPr id="194562" name="Group 2"/>
          <p:cNvGrpSpPr>
            <a:grpSpLocks/>
          </p:cNvGrpSpPr>
          <p:nvPr/>
        </p:nvGrpSpPr>
        <p:grpSpPr bwMode="auto">
          <a:xfrm>
            <a:off x="2351089" y="4893352"/>
            <a:ext cx="3749693" cy="611429"/>
            <a:chOff x="336" y="2512"/>
            <a:chExt cx="2676" cy="1312"/>
          </a:xfrm>
        </p:grpSpPr>
        <p:sp>
          <p:nvSpPr>
            <p:cNvPr id="194563" name="Rectangle 3"/>
            <p:cNvSpPr>
              <a:spLocks noChangeArrowheads="1"/>
            </p:cNvSpPr>
            <p:nvPr/>
          </p:nvSpPr>
          <p:spPr bwMode="auto">
            <a:xfrm>
              <a:off x="336" y="2512"/>
              <a:ext cx="132" cy="793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94564" name="Rectangle 4"/>
            <p:cNvSpPr>
              <a:spLocks noChangeArrowheads="1"/>
            </p:cNvSpPr>
            <p:nvPr/>
          </p:nvSpPr>
          <p:spPr bwMode="auto">
            <a:xfrm>
              <a:off x="2880" y="2512"/>
              <a:ext cx="132" cy="793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94565" name="Rectangle 5"/>
            <p:cNvSpPr>
              <a:spLocks noChangeArrowheads="1"/>
            </p:cNvSpPr>
            <p:nvPr/>
          </p:nvSpPr>
          <p:spPr bwMode="auto">
            <a:xfrm>
              <a:off x="336" y="3031"/>
              <a:ext cx="132" cy="793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94566" name="Rectangle 6"/>
            <p:cNvSpPr>
              <a:spLocks noChangeArrowheads="1"/>
            </p:cNvSpPr>
            <p:nvPr/>
          </p:nvSpPr>
          <p:spPr bwMode="auto">
            <a:xfrm>
              <a:off x="2880" y="3031"/>
              <a:ext cx="132" cy="79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194569" name="Rectangle 9"/>
          <p:cNvSpPr>
            <a:spLocks noChangeArrowheads="1"/>
          </p:cNvSpPr>
          <p:nvPr/>
        </p:nvSpPr>
        <p:spPr bwMode="auto">
          <a:xfrm>
            <a:off x="1524000" y="17145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4571" name="Rectangle 11"/>
          <p:cNvSpPr>
            <a:spLocks noChangeArrowheads="1"/>
          </p:cNvSpPr>
          <p:nvPr/>
        </p:nvSpPr>
        <p:spPr bwMode="auto">
          <a:xfrm>
            <a:off x="1524000" y="20193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4574" name="Rectangle 14"/>
          <p:cNvSpPr>
            <a:spLocks noChangeArrowheads="1"/>
          </p:cNvSpPr>
          <p:nvPr/>
        </p:nvSpPr>
        <p:spPr bwMode="auto">
          <a:xfrm>
            <a:off x="1524000" y="344805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4576" name="Rectangle 16"/>
          <p:cNvSpPr>
            <a:spLocks noChangeArrowheads="1"/>
          </p:cNvSpPr>
          <p:nvPr/>
        </p:nvSpPr>
        <p:spPr bwMode="auto">
          <a:xfrm>
            <a:off x="1524000" y="375285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4585" name="Rectangle 25"/>
          <p:cNvSpPr>
            <a:spLocks noChangeArrowheads="1"/>
          </p:cNvSpPr>
          <p:nvPr/>
        </p:nvSpPr>
        <p:spPr bwMode="auto">
          <a:xfrm>
            <a:off x="2190750" y="1905000"/>
            <a:ext cx="81534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Classes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pt-BR" sz="12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Nomes no Singular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Sem hífen, tracinhos ou espaços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Sem Preposições (de, para, do, com,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etc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Não usar palavras desgastadas (Tabela, Cadastro,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etc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Para vários nomes usar 1ª letra Maiúscula e demais minúsculas</a:t>
            </a:r>
          </a:p>
        </p:txBody>
      </p:sp>
      <p:sp>
        <p:nvSpPr>
          <p:cNvPr id="194586" name="Text Box 26"/>
          <p:cNvSpPr txBox="1">
            <a:spLocks noChangeArrowheads="1"/>
          </p:cNvSpPr>
          <p:nvPr/>
        </p:nvSpPr>
        <p:spPr bwMode="auto">
          <a:xfrm>
            <a:off x="2422526" y="5084763"/>
            <a:ext cx="6983413" cy="289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45000"/>
              </a:lnSpc>
              <a:spcBef>
                <a:spcPct val="50000"/>
              </a:spcBef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Exemplos: Cliente,  ProdutoEstoque,  PessoaJuridica</a:t>
            </a:r>
            <a:r>
              <a:rPr lang="pt-BR" sz="2400">
                <a:latin typeface="Times New Roman" pitchFamily="18" charset="0"/>
              </a:rPr>
              <a:t> </a:t>
            </a:r>
          </a:p>
        </p:txBody>
      </p:sp>
      <p:sp>
        <p:nvSpPr>
          <p:cNvPr id="194587" name="Rectangle 27"/>
          <p:cNvSpPr>
            <a:spLocks noChangeArrowheads="1"/>
          </p:cNvSpPr>
          <p:nvPr/>
        </p:nvSpPr>
        <p:spPr bwMode="auto">
          <a:xfrm>
            <a:off x="2855640" y="476673"/>
            <a:ext cx="781236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Padrões para Nomes de Classes</a:t>
            </a:r>
            <a:endParaRPr lang="pt-B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32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196616" name="Rectangle 8"/>
          <p:cNvSpPr>
            <a:spLocks noChangeArrowheads="1"/>
          </p:cNvSpPr>
          <p:nvPr/>
        </p:nvSpPr>
        <p:spPr bwMode="auto">
          <a:xfrm>
            <a:off x="1524000" y="17145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6617" name="Rectangle 9"/>
          <p:cNvSpPr>
            <a:spLocks noChangeArrowheads="1"/>
          </p:cNvSpPr>
          <p:nvPr/>
        </p:nvSpPr>
        <p:spPr bwMode="auto">
          <a:xfrm>
            <a:off x="1524000" y="20193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6619" name="Rectangle 11"/>
          <p:cNvSpPr>
            <a:spLocks noChangeArrowheads="1"/>
          </p:cNvSpPr>
          <p:nvPr/>
        </p:nvSpPr>
        <p:spPr bwMode="auto">
          <a:xfrm>
            <a:off x="1524000" y="375285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6626" name="Rectangle 18"/>
          <p:cNvSpPr>
            <a:spLocks noChangeArrowheads="1"/>
          </p:cNvSpPr>
          <p:nvPr/>
        </p:nvSpPr>
        <p:spPr bwMode="auto">
          <a:xfrm>
            <a:off x="1524000" y="2833689"/>
            <a:ext cx="91440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tabLst>
                <a:tab pos="449263" algn="r"/>
                <a:tab pos="2806700" algn="ctr"/>
                <a:tab pos="5611813" algn="r"/>
              </a:tabLst>
            </a:pPr>
            <a:r>
              <a:rPr lang="pt-BR" sz="1400">
                <a:cs typeface="Tahoma" pitchFamily="34" charset="0"/>
              </a:rPr>
              <a:t> </a:t>
            </a:r>
          </a:p>
          <a:p>
            <a:pPr eaLnBrk="0" hangingPunct="0">
              <a:tabLst>
                <a:tab pos="449263" algn="r"/>
                <a:tab pos="2806700" algn="ctr"/>
                <a:tab pos="5611813" algn="r"/>
              </a:tabLst>
            </a:pPr>
            <a:r>
              <a:rPr lang="pt-BR" sz="1100">
                <a:latin typeface="Times New Roman" pitchFamily="18" charset="0"/>
              </a:rPr>
              <a:t> </a:t>
            </a:r>
            <a:endParaRPr lang="pt-BR" sz="2400">
              <a:latin typeface="Times New Roman" pitchFamily="18" charset="0"/>
            </a:endParaRPr>
          </a:p>
        </p:txBody>
      </p:sp>
      <p:pic>
        <p:nvPicPr>
          <p:cNvPr id="19662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592388"/>
            <a:ext cx="2438400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27" name="Rectangle 19"/>
          <p:cNvSpPr>
            <a:spLocks noChangeArrowheads="1"/>
          </p:cNvSpPr>
          <p:nvPr/>
        </p:nvSpPr>
        <p:spPr bwMode="auto">
          <a:xfrm>
            <a:off x="1524000" y="2833688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sz="1400">
                <a:cs typeface="Tahoma" pitchFamily="34" charset="0"/>
              </a:rPr>
              <a:t>		</a:t>
            </a:r>
            <a:endParaRPr lang="pt-BR" sz="2400">
              <a:latin typeface="Times New Roman" pitchFamily="18" charset="0"/>
            </a:endParaRPr>
          </a:p>
        </p:txBody>
      </p:sp>
      <p:pic>
        <p:nvPicPr>
          <p:cNvPr id="196624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2744788"/>
            <a:ext cx="236220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2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2820988"/>
            <a:ext cx="22098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2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4573588"/>
            <a:ext cx="23622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30" name="Rectangle 22"/>
          <p:cNvSpPr>
            <a:spLocks noChangeArrowheads="1"/>
          </p:cNvSpPr>
          <p:nvPr/>
        </p:nvSpPr>
        <p:spPr bwMode="auto">
          <a:xfrm>
            <a:off x="2855640" y="566564"/>
            <a:ext cx="7704138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Símbolos para uma classe</a:t>
            </a:r>
            <a:endParaRPr lang="pt-B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6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1524000" y="17145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1524000" y="20193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8661" name="Rectangle 5"/>
          <p:cNvSpPr>
            <a:spLocks noChangeArrowheads="1"/>
          </p:cNvSpPr>
          <p:nvPr/>
        </p:nvSpPr>
        <p:spPr bwMode="auto">
          <a:xfrm>
            <a:off x="1524000" y="375285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98662" name="Rectangle 6"/>
          <p:cNvSpPr>
            <a:spLocks noChangeArrowheads="1"/>
          </p:cNvSpPr>
          <p:nvPr/>
        </p:nvSpPr>
        <p:spPr bwMode="auto">
          <a:xfrm>
            <a:off x="1524000" y="2833689"/>
            <a:ext cx="91440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tabLst>
                <a:tab pos="449263" algn="r"/>
                <a:tab pos="2806700" algn="ctr"/>
                <a:tab pos="5611813" algn="r"/>
              </a:tabLst>
            </a:pPr>
            <a:r>
              <a:rPr lang="pt-BR" sz="1400">
                <a:cs typeface="Tahoma" pitchFamily="34" charset="0"/>
              </a:rPr>
              <a:t> </a:t>
            </a:r>
          </a:p>
          <a:p>
            <a:pPr eaLnBrk="0" hangingPunct="0">
              <a:tabLst>
                <a:tab pos="449263" algn="r"/>
                <a:tab pos="2806700" algn="ctr"/>
                <a:tab pos="5611813" algn="r"/>
              </a:tabLst>
            </a:pPr>
            <a:r>
              <a:rPr lang="pt-BR" sz="1100">
                <a:latin typeface="Times New Roman" pitchFamily="18" charset="0"/>
              </a:rPr>
              <a:t> 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98664" name="Rectangle 8"/>
          <p:cNvSpPr>
            <a:spLocks noChangeArrowheads="1"/>
          </p:cNvSpPr>
          <p:nvPr/>
        </p:nvSpPr>
        <p:spPr bwMode="auto">
          <a:xfrm>
            <a:off x="1524000" y="2833688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sz="1400">
                <a:cs typeface="Tahoma" pitchFamily="34" charset="0"/>
              </a:rPr>
              <a:t>		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98669" name="Rectangle 13"/>
          <p:cNvSpPr>
            <a:spLocks noChangeArrowheads="1"/>
          </p:cNvSpPr>
          <p:nvPr/>
        </p:nvSpPr>
        <p:spPr bwMode="auto">
          <a:xfrm>
            <a:off x="2119313" y="1938339"/>
            <a:ext cx="8153400" cy="242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Atributos</a:t>
            </a:r>
          </a:p>
          <a:p>
            <a:pPr algn="just">
              <a:lnSpc>
                <a:spcPct val="50000"/>
              </a:lnSpc>
              <a:buFont typeface="Wingdings" pitchFamily="2" charset="2"/>
              <a:buNone/>
            </a:pPr>
            <a:endParaRPr lang="pt-BR" sz="28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Sem hífen, tracinhos ou espaços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Sem Preposições (de, para, do, com,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etc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1ª letra minúscula (para o caso de vários nomes, a 1ª letra dos demais nomes devem ser maiúsculas).</a:t>
            </a:r>
          </a:p>
          <a:p>
            <a:pPr algn="just">
              <a:lnSpc>
                <a:spcPct val="115000"/>
              </a:lnSpc>
              <a:buFont typeface="Wingdings" pitchFamily="2" charset="2"/>
              <a:buNone/>
            </a:pP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grpSp>
        <p:nvGrpSpPr>
          <p:cNvPr id="198670" name="Group 14"/>
          <p:cNvGrpSpPr>
            <a:grpSpLocks/>
          </p:cNvGrpSpPr>
          <p:nvPr/>
        </p:nvGrpSpPr>
        <p:grpSpPr bwMode="auto">
          <a:xfrm>
            <a:off x="2279650" y="4620780"/>
            <a:ext cx="2776830" cy="1080366"/>
            <a:chOff x="336" y="2774"/>
            <a:chExt cx="2725" cy="788"/>
          </a:xfrm>
        </p:grpSpPr>
        <p:sp>
          <p:nvSpPr>
            <p:cNvPr id="198671" name="Rectangle 15"/>
            <p:cNvSpPr>
              <a:spLocks noChangeArrowheads="1"/>
            </p:cNvSpPr>
            <p:nvPr/>
          </p:nvSpPr>
          <p:spPr bwMode="auto">
            <a:xfrm>
              <a:off x="336" y="2774"/>
              <a:ext cx="181" cy="269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98672" name="Rectangle 16"/>
            <p:cNvSpPr>
              <a:spLocks noChangeArrowheads="1"/>
            </p:cNvSpPr>
            <p:nvPr/>
          </p:nvSpPr>
          <p:spPr bwMode="auto">
            <a:xfrm>
              <a:off x="2880" y="2774"/>
              <a:ext cx="181" cy="269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98673" name="Rectangle 17"/>
            <p:cNvSpPr>
              <a:spLocks noChangeArrowheads="1"/>
            </p:cNvSpPr>
            <p:nvPr/>
          </p:nvSpPr>
          <p:spPr bwMode="auto">
            <a:xfrm>
              <a:off x="336" y="3293"/>
              <a:ext cx="181" cy="269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98674" name="Rectangle 18"/>
            <p:cNvSpPr>
              <a:spLocks noChangeArrowheads="1"/>
            </p:cNvSpPr>
            <p:nvPr/>
          </p:nvSpPr>
          <p:spPr bwMode="auto">
            <a:xfrm>
              <a:off x="2880" y="3293"/>
              <a:ext cx="181" cy="269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198675" name="Text Box 19"/>
          <p:cNvSpPr txBox="1">
            <a:spLocks noChangeArrowheads="1"/>
          </p:cNvSpPr>
          <p:nvPr/>
        </p:nvSpPr>
        <p:spPr bwMode="auto">
          <a:xfrm>
            <a:off x="2311401" y="4437063"/>
            <a:ext cx="5153025" cy="151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45000"/>
              </a:lnSpc>
              <a:spcBef>
                <a:spcPct val="50000"/>
              </a:spcBef>
            </a:pPr>
            <a:endParaRPr lang="pt-BR" sz="2400">
              <a:cs typeface="Tahoma" pitchFamily="34" charset="0"/>
            </a:endParaRP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Exemplos:	idade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nomeCliente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sldDevedor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qtdAlunosMatriculados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98676" name="Rectangle 20"/>
          <p:cNvSpPr>
            <a:spLocks noChangeArrowheads="1"/>
          </p:cNvSpPr>
          <p:nvPr/>
        </p:nvSpPr>
        <p:spPr bwMode="auto">
          <a:xfrm>
            <a:off x="2963862" y="362222"/>
            <a:ext cx="7704138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Padrões para Nomes de Atributos</a:t>
            </a:r>
            <a:endParaRPr lang="pt-B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7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1524000" y="20193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1524000" y="375285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sz="1400">
                <a:cs typeface="Times New Roman" pitchFamily="18" charset="0"/>
              </a:rPr>
              <a:t>		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200709" name="Rectangle 5"/>
          <p:cNvSpPr>
            <a:spLocks noChangeArrowheads="1"/>
          </p:cNvSpPr>
          <p:nvPr/>
        </p:nvSpPr>
        <p:spPr bwMode="auto">
          <a:xfrm>
            <a:off x="1524000" y="2833689"/>
            <a:ext cx="91440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tabLst>
                <a:tab pos="449263" algn="r"/>
                <a:tab pos="2806700" algn="ctr"/>
                <a:tab pos="5611813" algn="r"/>
              </a:tabLst>
            </a:pPr>
            <a:r>
              <a:rPr lang="pt-BR" sz="1400">
                <a:cs typeface="Tahoma" pitchFamily="34" charset="0"/>
              </a:rPr>
              <a:t> </a:t>
            </a:r>
          </a:p>
          <a:p>
            <a:pPr eaLnBrk="0" hangingPunct="0">
              <a:tabLst>
                <a:tab pos="449263" algn="r"/>
                <a:tab pos="2806700" algn="ctr"/>
                <a:tab pos="5611813" algn="r"/>
              </a:tabLst>
            </a:pPr>
            <a:r>
              <a:rPr lang="pt-BR" sz="1100">
                <a:latin typeface="Times New Roman" pitchFamily="18" charset="0"/>
              </a:rPr>
              <a:t> 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200710" name="Rectangle 6"/>
          <p:cNvSpPr>
            <a:spLocks noChangeArrowheads="1"/>
          </p:cNvSpPr>
          <p:nvPr/>
        </p:nvSpPr>
        <p:spPr bwMode="auto">
          <a:xfrm>
            <a:off x="1524000" y="2833688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sz="1400">
                <a:cs typeface="Tahoma" pitchFamily="34" charset="0"/>
              </a:rPr>
              <a:t>		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200712" name="Rectangle 8"/>
          <p:cNvSpPr>
            <a:spLocks noChangeArrowheads="1"/>
          </p:cNvSpPr>
          <p:nvPr/>
        </p:nvSpPr>
        <p:spPr bwMode="auto">
          <a:xfrm>
            <a:off x="2119313" y="1978026"/>
            <a:ext cx="8153400" cy="274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Operadores (Métodos)</a:t>
            </a:r>
          </a:p>
          <a:p>
            <a:pPr algn="just">
              <a:lnSpc>
                <a:spcPct val="50000"/>
              </a:lnSpc>
              <a:buFont typeface="Wingdings" pitchFamily="2" charset="2"/>
              <a:buNone/>
            </a:pPr>
            <a:endParaRPr lang="pt-BR" sz="28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Sem hífen, tracinhos ou espaços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Sem Preposições (de, para, do, com,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etc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Verbos no infinitivo (...ar, ...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er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, ...ir,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etc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Sempre colocar Verbo + Sujeito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1ª letra minúscula (para o caso de vários nomes, a 1ª letra dos demais nomes devem ser maiúsculas).</a:t>
            </a:r>
          </a:p>
        </p:txBody>
      </p:sp>
      <p:grpSp>
        <p:nvGrpSpPr>
          <p:cNvPr id="200713" name="Group 9"/>
          <p:cNvGrpSpPr>
            <a:grpSpLocks/>
          </p:cNvGrpSpPr>
          <p:nvPr/>
        </p:nvGrpSpPr>
        <p:grpSpPr bwMode="auto">
          <a:xfrm>
            <a:off x="2349501" y="4740903"/>
            <a:ext cx="2634381" cy="758406"/>
            <a:chOff x="336" y="2662"/>
            <a:chExt cx="2736" cy="1011"/>
          </a:xfrm>
        </p:grpSpPr>
        <p:sp>
          <p:nvSpPr>
            <p:cNvPr id="200714" name="Rectangle 10"/>
            <p:cNvSpPr>
              <a:spLocks noChangeArrowheads="1"/>
            </p:cNvSpPr>
            <p:nvPr/>
          </p:nvSpPr>
          <p:spPr bwMode="auto">
            <a:xfrm>
              <a:off x="336" y="2662"/>
              <a:ext cx="192" cy="492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200715" name="Rectangle 11"/>
            <p:cNvSpPr>
              <a:spLocks noChangeArrowheads="1"/>
            </p:cNvSpPr>
            <p:nvPr/>
          </p:nvSpPr>
          <p:spPr bwMode="auto">
            <a:xfrm>
              <a:off x="2880" y="2662"/>
              <a:ext cx="192" cy="492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200716" name="Rectangle 12"/>
            <p:cNvSpPr>
              <a:spLocks noChangeArrowheads="1"/>
            </p:cNvSpPr>
            <p:nvPr/>
          </p:nvSpPr>
          <p:spPr bwMode="auto">
            <a:xfrm>
              <a:off x="336" y="3181"/>
              <a:ext cx="192" cy="492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200717" name="Rectangle 13"/>
            <p:cNvSpPr>
              <a:spLocks noChangeArrowheads="1"/>
            </p:cNvSpPr>
            <p:nvPr/>
          </p:nvSpPr>
          <p:spPr bwMode="auto">
            <a:xfrm>
              <a:off x="2880" y="3181"/>
              <a:ext cx="192" cy="49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200718" name="Text Box 14"/>
          <p:cNvSpPr txBox="1">
            <a:spLocks noChangeArrowheads="1"/>
          </p:cNvSpPr>
          <p:nvPr/>
        </p:nvSpPr>
        <p:spPr bwMode="auto">
          <a:xfrm>
            <a:off x="2351088" y="4868863"/>
            <a:ext cx="4824412" cy="56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45000"/>
              </a:lnSpc>
              <a:spcBef>
                <a:spcPct val="50000"/>
              </a:spcBef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Exemplos:	calcularSaldoDevedor</a:t>
            </a:r>
          </a:p>
          <a:p>
            <a:pPr algn="just">
              <a:lnSpc>
                <a:spcPct val="50000"/>
              </a:lnSpc>
              <a:spcBef>
                <a:spcPct val="50000"/>
              </a:spcBef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imprimirBoleto</a:t>
            </a:r>
          </a:p>
        </p:txBody>
      </p:sp>
      <p:pic>
        <p:nvPicPr>
          <p:cNvPr id="20071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4" y="4613275"/>
            <a:ext cx="15906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721" name="Rectangle 17"/>
          <p:cNvSpPr>
            <a:spLocks noChangeArrowheads="1"/>
          </p:cNvSpPr>
          <p:nvPr/>
        </p:nvSpPr>
        <p:spPr bwMode="auto">
          <a:xfrm>
            <a:off x="2927648" y="362222"/>
            <a:ext cx="795655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Padrões para Nomes de Operadores</a:t>
            </a:r>
            <a:endParaRPr lang="pt-BR" sz="3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2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225291" name="Rectangle 11"/>
          <p:cNvSpPr>
            <a:spLocks noChangeArrowheads="1"/>
          </p:cNvSpPr>
          <p:nvPr/>
        </p:nvSpPr>
        <p:spPr bwMode="auto">
          <a:xfrm>
            <a:off x="1919288" y="1700808"/>
            <a:ext cx="8425184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457200" eaLnBrk="0" hangingPunct="0">
              <a:tabLst>
                <a:tab pos="677863" algn="l"/>
              </a:tabLst>
            </a:pPr>
            <a:r>
              <a:rPr lang="pt-BR" sz="2400" dirty="0">
                <a:cs typeface="Tahoma" pitchFamily="34" charset="0"/>
              </a:rPr>
              <a:t>	Identifique as Classes e coloque atributos para os seguintes problemas:</a:t>
            </a:r>
          </a:p>
          <a:p>
            <a:pPr marL="228600" indent="-457200" eaLnBrk="0" hangingPunct="0">
              <a:tabLst>
                <a:tab pos="677863" algn="l"/>
              </a:tabLst>
            </a:pPr>
            <a:endParaRPr lang="pt-BR" sz="2400" dirty="0">
              <a:cs typeface="Tahoma" pitchFamily="34" charset="0"/>
            </a:endParaRPr>
          </a:p>
          <a:p>
            <a:pPr marL="228600" indent="-457200" eaLnBrk="0" hangingPunct="0">
              <a:tabLst>
                <a:tab pos="677863" algn="l"/>
              </a:tabLst>
            </a:pPr>
            <a:r>
              <a:rPr lang="pt-BR" sz="2400" dirty="0">
                <a:cs typeface="Tahoma" pitchFamily="34" charset="0"/>
              </a:rPr>
              <a:t>	1) Sistema de controle de uma biblioteca</a:t>
            </a:r>
          </a:p>
          <a:p>
            <a:pPr marL="228600" indent="-457200" algn="just">
              <a:lnSpc>
                <a:spcPct val="90000"/>
              </a:lnSpc>
              <a:spcBef>
                <a:spcPct val="20000"/>
              </a:spcBef>
              <a:buSzPct val="80000"/>
              <a:tabLst>
                <a:tab pos="677863" algn="l"/>
              </a:tabLst>
            </a:pPr>
            <a:endParaRPr lang="en-US" b="1" u="sng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228600" indent="-4572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É um sistema de suporte para uma biblioteca</a:t>
            </a:r>
          </a:p>
          <a:p>
            <a:pPr marL="228600" indent="-4572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 biblioteca empresta livros e revistas para clientes, que são registrados no sistema, no qual também estão registrados os livros e as revistas</a:t>
            </a:r>
          </a:p>
          <a:p>
            <a:pPr marL="228600" indent="-4572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 biblioteca controla a compra de novos títulos. De títulos populares compra-se várias cópias. Livros antigos e revistas são removidos quando estão ultrapassados ou deteriorados</a:t>
            </a:r>
          </a:p>
          <a:p>
            <a:pPr marL="228600" indent="-4572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Bibliotecário é um funcionário da biblioteca que interage com os clientes e seu trabalho</a:t>
            </a:r>
            <a:r>
              <a:rPr lang="pt-BR" sz="2100" dirty="0">
                <a:cs typeface="Tahoma" pitchFamily="34" charset="0"/>
              </a:rPr>
              <a:t> </a:t>
            </a: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é auxiliado pelo sistema</a:t>
            </a:r>
          </a:p>
        </p:txBody>
      </p:sp>
      <p:sp>
        <p:nvSpPr>
          <p:cNvPr id="225292" name="Rectangle 12"/>
          <p:cNvSpPr>
            <a:spLocks noChangeArrowheads="1"/>
          </p:cNvSpPr>
          <p:nvPr/>
        </p:nvSpPr>
        <p:spPr bwMode="auto">
          <a:xfrm>
            <a:off x="2999656" y="362222"/>
            <a:ext cx="795655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Exercícios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81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2112162" y="1704514"/>
            <a:ext cx="8098639" cy="379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-228600" algn="just">
              <a:tabLst>
                <a:tab pos="677863" algn="l"/>
              </a:tabLst>
            </a:pPr>
            <a:r>
              <a:rPr lang="pt-BR" sz="2800" dirty="0">
                <a:solidFill>
                  <a:schemeClr val="folHlink"/>
                </a:solidFill>
                <a:cs typeface="Tahoma" pitchFamily="34" charset="0"/>
              </a:rPr>
              <a:t>	(</a:t>
            </a:r>
            <a:r>
              <a:rPr lang="pt-BR" sz="2800" dirty="0">
                <a:solidFill>
                  <a:schemeClr val="folHlink"/>
                </a:solidFill>
                <a:cs typeface="Tahoma" pitchFamily="34" charset="0"/>
                <a:sym typeface="Wingdings" pitchFamily="2" charset="2"/>
              </a:rPr>
              <a:t>continuação)</a:t>
            </a:r>
            <a:endParaRPr lang="pt-BR" sz="2800" dirty="0">
              <a:solidFill>
                <a:schemeClr val="folHlink"/>
              </a:solidFill>
              <a:cs typeface="Tahoma" pitchFamily="34" charset="0"/>
            </a:endParaRPr>
          </a:p>
          <a:p>
            <a:pPr indent="-2286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Um cliente pode reservar um livro ou revista que não está disponível no momento na biblioteca, de forma que quando ele for devolvido ou comprado pela biblioteca, o cliente é avisado. A reserva é cancelada quando o cliente retira o livro ou revista, ou através de um processo exclusivo de cancelamento</a:t>
            </a:r>
          </a:p>
          <a:p>
            <a:pPr indent="-2286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 biblioteca pode facilmente criar, atualizar, e apagar informações sobre seus títulos, clientes, empréstimos, e reservas no sistema</a:t>
            </a:r>
          </a:p>
          <a:p>
            <a:pPr indent="-2286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 sistema pode rodar em todos os ambientes populares (UNIX, Linux, </a:t>
            </a:r>
            <a:r>
              <a:rPr 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windows</a:t>
            </a: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, </a:t>
            </a:r>
            <a:r>
              <a:rPr 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etc</a:t>
            </a: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) e tem uma interface gráfica (GUI) moderna</a:t>
            </a:r>
          </a:p>
          <a:p>
            <a:pPr indent="-2286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 sistema deve ser facilmente estendido com novas funcionalidades</a:t>
            </a:r>
          </a:p>
          <a:p>
            <a:pPr indent="-2286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 sistema deve lidar com a mensagem que é enviada ao cliente quando um título reservado torna-se disponível, e precisa checar se um determinado título está ultrapassado ou deteriorado.</a:t>
            </a:r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2927648" y="476673"/>
            <a:ext cx="795655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Exercícios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37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229380" name="Rectangle 4"/>
          <p:cNvSpPr>
            <a:spLocks noChangeArrowheads="1"/>
          </p:cNvSpPr>
          <p:nvPr/>
        </p:nvSpPr>
        <p:spPr bwMode="auto">
          <a:xfrm>
            <a:off x="2351088" y="2143126"/>
            <a:ext cx="7848600" cy="187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-228600" algn="just">
              <a:tabLst>
                <a:tab pos="677863" algn="l"/>
              </a:tabLst>
            </a:pPr>
            <a:r>
              <a:rPr lang="pt-BR" sz="2400" dirty="0">
                <a:cs typeface="Tahoma" pitchFamily="34" charset="0"/>
              </a:rPr>
              <a:t>2) Si</a:t>
            </a:r>
            <a:r>
              <a:rPr lang="pt-BR" sz="2400" dirty="0">
                <a:cs typeface="Times New Roman" pitchFamily="18" charset="0"/>
              </a:rPr>
              <a:t>stema de controle de uma máquina que vende Coca-Cola</a:t>
            </a:r>
          </a:p>
          <a:p>
            <a:pPr indent="-228600" algn="just">
              <a:lnSpc>
                <a:spcPct val="90000"/>
              </a:lnSpc>
              <a:spcBef>
                <a:spcPct val="20000"/>
              </a:spcBef>
              <a:buSzPct val="80000"/>
              <a:tabLst>
                <a:tab pos="677863" algn="l"/>
              </a:tabLst>
            </a:pP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indent="-2286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 sistema deve estar preparado para receber e conferir o dinheiro colocado pelo Cliente, inclusive para dar o troco.</a:t>
            </a:r>
          </a:p>
          <a:p>
            <a:pPr indent="-228600" algn="just">
              <a:lnSpc>
                <a:spcPct val="90000"/>
              </a:lnSpc>
              <a:spcBef>
                <a:spcPct val="20000"/>
              </a:spcBef>
              <a:buSzPct val="80000"/>
              <a:buFontTx/>
              <a:buChar char="•"/>
              <a:tabLst>
                <a:tab pos="677863" algn="l"/>
              </a:tabLst>
            </a:pPr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Deve controlar a recarga de refrigerantes pelo Técnico, bem como o recolhimento do dinheiro da máquina.</a:t>
            </a:r>
          </a:p>
        </p:txBody>
      </p:sp>
      <p:sp>
        <p:nvSpPr>
          <p:cNvPr id="229382" name="Rectangle 6"/>
          <p:cNvSpPr>
            <a:spLocks noChangeArrowheads="1"/>
          </p:cNvSpPr>
          <p:nvPr/>
        </p:nvSpPr>
        <p:spPr bwMode="auto">
          <a:xfrm>
            <a:off x="2855640" y="349696"/>
            <a:ext cx="795655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Exercícios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0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sp>
        <p:nvSpPr>
          <p:cNvPr id="260099" name="Rectangle 3"/>
          <p:cNvSpPr>
            <a:spLocks noChangeArrowheads="1"/>
          </p:cNvSpPr>
          <p:nvPr/>
        </p:nvSpPr>
        <p:spPr bwMode="auto">
          <a:xfrm>
            <a:off x="2135188" y="1844676"/>
            <a:ext cx="7770812" cy="368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buFont typeface="Wingdings" pitchFamily="2" charset="2"/>
              <a:buNone/>
            </a:pPr>
            <a:endParaRPr lang="pt-BR" sz="2400" b="1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r>
              <a:rPr lang="pt-BR" sz="2400">
                <a:cs typeface="Tahoma" pitchFamily="34" charset="0"/>
              </a:rPr>
              <a:t>3) Si</a:t>
            </a:r>
            <a:r>
              <a:rPr lang="pt-BR" sz="2400">
                <a:cs typeface="Times New Roman" pitchFamily="18" charset="0"/>
              </a:rPr>
              <a:t>stema Bancário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Um cliente poderá abrir uma conta, depositar, fazer saques (manual e automático), consultar saldo, alterar sua senha e aplicar em fundos (em terminais ou Internet).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 gerente fará a abertura da conta e a consulta ao saldo do cliente.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b="1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 caixa fará o saque manual, a alteração da senha e a consulta ao saldo.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 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 </a:t>
            </a:r>
          </a:p>
        </p:txBody>
      </p:sp>
      <p:sp>
        <p:nvSpPr>
          <p:cNvPr id="260118" name="Rectangle 22"/>
          <p:cNvSpPr>
            <a:spLocks noChangeArrowheads="1"/>
          </p:cNvSpPr>
          <p:nvPr/>
        </p:nvSpPr>
        <p:spPr bwMode="auto">
          <a:xfrm>
            <a:off x="2999656" y="476673"/>
            <a:ext cx="7596907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Exercícios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78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2286000" y="1924051"/>
            <a:ext cx="8153400" cy="337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50000"/>
              </a:lnSpc>
              <a:buFont typeface="Wingdings" pitchFamily="2" charset="2"/>
              <a:buNone/>
            </a:pPr>
            <a:endParaRPr lang="pt-BR" sz="32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O Diagrama de classes mostra as classes de um sistema e seus relacionamentos.</a:t>
            </a:r>
            <a:r>
              <a:rPr lang="pt-BR" sz="24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4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Representação Gráfica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en-US" sz="24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O símbolo gráfico utilizado para representar uma classe é uma caixa, possivelmente dividida em compartimentos.</a:t>
            </a:r>
            <a:r>
              <a:rPr lang="pt-BR" sz="24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pic>
        <p:nvPicPr>
          <p:cNvPr id="3532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88" y="4973638"/>
            <a:ext cx="1181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3285" name="Rectangle 5"/>
          <p:cNvSpPr>
            <a:spLocks noChangeArrowheads="1"/>
          </p:cNvSpPr>
          <p:nvPr/>
        </p:nvSpPr>
        <p:spPr bwMode="auto">
          <a:xfrm>
            <a:off x="2999656" y="349696"/>
            <a:ext cx="795655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 Classes</a:t>
            </a:r>
            <a:endParaRPr lang="pt-BR" sz="3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63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A75B0F2-F2CA-D144-8A8B-AA62FEA378A7}"/>
              </a:ext>
            </a:extLst>
          </p:cNvPr>
          <p:cNvSpPr txBox="1"/>
          <p:nvPr/>
        </p:nvSpPr>
        <p:spPr>
          <a:xfrm>
            <a:off x="693330" y="420099"/>
            <a:ext cx="6327540" cy="4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Modelagem de Software - Objetivos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46F9A-DE90-4A90-8C7C-3F47456AA052}"/>
              </a:ext>
            </a:extLst>
          </p:cNvPr>
          <p:cNvSpPr txBox="1"/>
          <p:nvPr/>
        </p:nvSpPr>
        <p:spPr>
          <a:xfrm>
            <a:off x="561316" y="1827579"/>
            <a:ext cx="11178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/>
              <a:t>A UC de Modelagem de Software tem como objetivo prover a capacidade de Analisar, projetar e modelar (desenhar) software integrando os principais assuntos da Engenharia de Software, Modelagem de Processos e Banco de Dados.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2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355331" name="Rectangle 3"/>
          <p:cNvSpPr>
            <a:spLocks noChangeArrowheads="1"/>
          </p:cNvSpPr>
          <p:nvPr/>
        </p:nvSpPr>
        <p:spPr bwMode="auto">
          <a:xfrm>
            <a:off x="2199320" y="1700808"/>
            <a:ext cx="81534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50000"/>
              </a:lnSpc>
              <a:buFont typeface="Wingdings" pitchFamily="2" charset="2"/>
              <a:buNone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  <a:r>
              <a:rPr lang="pt-BR" sz="24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 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Esses compartimentos são utilizados em diferentes situações, dependendo se a classe pertence a um modelo de análise, design ou implementação. 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4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 primeiro compartimento é chamado de compartimento do nome, contendo o nome da classe.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4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Os compartimentos seguintes são chamados de compartimentos de listas, podendo acomodar listas de atributos ou operações.</a:t>
            </a:r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2855640" y="386240"/>
            <a:ext cx="684076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Classes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7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grpSp>
        <p:nvGrpSpPr>
          <p:cNvPr id="357378" name="Group 2"/>
          <p:cNvGrpSpPr>
            <a:grpSpLocks/>
          </p:cNvGrpSpPr>
          <p:nvPr/>
        </p:nvGrpSpPr>
        <p:grpSpPr bwMode="auto">
          <a:xfrm>
            <a:off x="3175232" y="4644359"/>
            <a:ext cx="2479644" cy="617645"/>
            <a:chOff x="336" y="2522"/>
            <a:chExt cx="2749" cy="1292"/>
          </a:xfrm>
        </p:grpSpPr>
        <p:sp>
          <p:nvSpPr>
            <p:cNvPr id="357379" name="Rectangle 3"/>
            <p:cNvSpPr>
              <a:spLocks noChangeArrowheads="1"/>
            </p:cNvSpPr>
            <p:nvPr/>
          </p:nvSpPr>
          <p:spPr bwMode="auto">
            <a:xfrm>
              <a:off x="336" y="2522"/>
              <a:ext cx="205" cy="773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57380" name="Rectangle 4"/>
            <p:cNvSpPr>
              <a:spLocks noChangeArrowheads="1"/>
            </p:cNvSpPr>
            <p:nvPr/>
          </p:nvSpPr>
          <p:spPr bwMode="auto">
            <a:xfrm>
              <a:off x="2880" y="2522"/>
              <a:ext cx="205" cy="773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57381" name="Rectangle 5"/>
            <p:cNvSpPr>
              <a:spLocks noChangeArrowheads="1"/>
            </p:cNvSpPr>
            <p:nvPr/>
          </p:nvSpPr>
          <p:spPr bwMode="auto">
            <a:xfrm>
              <a:off x="336" y="3041"/>
              <a:ext cx="205" cy="773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57382" name="Rectangle 6"/>
            <p:cNvSpPr>
              <a:spLocks noChangeArrowheads="1"/>
            </p:cNvSpPr>
            <p:nvPr/>
          </p:nvSpPr>
          <p:spPr bwMode="auto">
            <a:xfrm>
              <a:off x="2880" y="3041"/>
              <a:ext cx="205" cy="773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57384" name="Rectangle 8"/>
          <p:cNvSpPr>
            <a:spLocks noChangeArrowheads="1"/>
          </p:cNvSpPr>
          <p:nvPr/>
        </p:nvSpPr>
        <p:spPr bwMode="auto">
          <a:xfrm>
            <a:off x="2459236" y="1844675"/>
            <a:ext cx="8153400" cy="336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buFont typeface="Wingdings" pitchFamily="2" charset="2"/>
              <a:buNone/>
            </a:pPr>
            <a:endParaRPr lang="pt-BR" sz="28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algn="ctr">
              <a:lnSpc>
                <a:spcPct val="50000"/>
              </a:lnSpc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Compartimento de Atributos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8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Utilizado para mostrar os atributos de uma classe.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4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 sintaxe padrão para a descrição dos atributos nesse compartimento é: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 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</a:t>
            </a: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nomeAtributo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: </a:t>
            </a: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tipoAtributo</a:t>
            </a:r>
            <a:endParaRPr lang="pt-BR" sz="24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sp>
        <p:nvSpPr>
          <p:cNvPr id="357385" name="Rectangle 9"/>
          <p:cNvSpPr>
            <a:spLocks noChangeArrowheads="1"/>
          </p:cNvSpPr>
          <p:nvPr/>
        </p:nvSpPr>
        <p:spPr bwMode="auto">
          <a:xfrm>
            <a:off x="3015730" y="349696"/>
            <a:ext cx="7596907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29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grpSp>
        <p:nvGrpSpPr>
          <p:cNvPr id="359426" name="Group 2"/>
          <p:cNvGrpSpPr>
            <a:grpSpLocks/>
          </p:cNvGrpSpPr>
          <p:nvPr/>
        </p:nvGrpSpPr>
        <p:grpSpPr bwMode="auto">
          <a:xfrm>
            <a:off x="2208214" y="3846152"/>
            <a:ext cx="4184485" cy="556707"/>
            <a:chOff x="336" y="2397"/>
            <a:chExt cx="2661" cy="1543"/>
          </a:xfrm>
        </p:grpSpPr>
        <p:sp>
          <p:nvSpPr>
            <p:cNvPr id="359427" name="Rectangle 3"/>
            <p:cNvSpPr>
              <a:spLocks noChangeArrowheads="1"/>
            </p:cNvSpPr>
            <p:nvPr/>
          </p:nvSpPr>
          <p:spPr bwMode="auto">
            <a:xfrm>
              <a:off x="336" y="2397"/>
              <a:ext cx="117" cy="1024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59428" name="Rectangle 4"/>
            <p:cNvSpPr>
              <a:spLocks noChangeArrowheads="1"/>
            </p:cNvSpPr>
            <p:nvPr/>
          </p:nvSpPr>
          <p:spPr bwMode="auto">
            <a:xfrm>
              <a:off x="2880" y="2397"/>
              <a:ext cx="117" cy="1024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59429" name="Rectangle 5"/>
            <p:cNvSpPr>
              <a:spLocks noChangeArrowheads="1"/>
            </p:cNvSpPr>
            <p:nvPr/>
          </p:nvSpPr>
          <p:spPr bwMode="auto">
            <a:xfrm>
              <a:off x="336" y="2916"/>
              <a:ext cx="117" cy="1024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59430" name="Rectangle 6"/>
            <p:cNvSpPr>
              <a:spLocks noChangeArrowheads="1"/>
            </p:cNvSpPr>
            <p:nvPr/>
          </p:nvSpPr>
          <p:spPr bwMode="auto">
            <a:xfrm>
              <a:off x="2880" y="2916"/>
              <a:ext cx="117" cy="1024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359431" name="Group 7"/>
          <p:cNvGrpSpPr>
            <a:grpSpLocks/>
          </p:cNvGrpSpPr>
          <p:nvPr/>
        </p:nvGrpSpPr>
        <p:grpSpPr bwMode="auto">
          <a:xfrm>
            <a:off x="2135188" y="4920163"/>
            <a:ext cx="2740734" cy="546346"/>
            <a:chOff x="336" y="2367"/>
            <a:chExt cx="2728" cy="1601"/>
          </a:xfrm>
        </p:grpSpPr>
        <p:sp>
          <p:nvSpPr>
            <p:cNvPr id="359432" name="Rectangle 8"/>
            <p:cNvSpPr>
              <a:spLocks noChangeArrowheads="1"/>
            </p:cNvSpPr>
            <p:nvPr/>
          </p:nvSpPr>
          <p:spPr bwMode="auto">
            <a:xfrm>
              <a:off x="336" y="2367"/>
              <a:ext cx="184" cy="1082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59433" name="Rectangle 9"/>
            <p:cNvSpPr>
              <a:spLocks noChangeArrowheads="1"/>
            </p:cNvSpPr>
            <p:nvPr/>
          </p:nvSpPr>
          <p:spPr bwMode="auto">
            <a:xfrm>
              <a:off x="2880" y="2367"/>
              <a:ext cx="184" cy="1082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59434" name="Rectangle 10"/>
            <p:cNvSpPr>
              <a:spLocks noChangeArrowheads="1"/>
            </p:cNvSpPr>
            <p:nvPr/>
          </p:nvSpPr>
          <p:spPr bwMode="auto">
            <a:xfrm>
              <a:off x="336" y="2886"/>
              <a:ext cx="2544" cy="1082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359435" name="Rectangle 11"/>
            <p:cNvSpPr>
              <a:spLocks noChangeArrowheads="1"/>
            </p:cNvSpPr>
            <p:nvPr/>
          </p:nvSpPr>
          <p:spPr bwMode="auto">
            <a:xfrm>
              <a:off x="2880" y="2886"/>
              <a:ext cx="184" cy="108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59437" name="Rectangle 13"/>
          <p:cNvSpPr>
            <a:spLocks noChangeArrowheads="1"/>
          </p:cNvSpPr>
          <p:nvPr/>
        </p:nvSpPr>
        <p:spPr bwMode="auto">
          <a:xfrm>
            <a:off x="2190750" y="1754188"/>
            <a:ext cx="8153400" cy="33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50000"/>
              </a:lnSpc>
              <a:buFont typeface="Wingdings" pitchFamily="2" charset="2"/>
              <a:buNone/>
            </a:pPr>
            <a:endParaRPr lang="pt-BR" sz="32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Compartimento de Operadores (Métodos)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Mostra as operações definidas para uma classe e/ou os métodos supridos por uma classe. 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Sua sintaxe padrão é: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n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omeOperacao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(lista de parâmetros):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tipoParametroRetorno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	</a:t>
            </a:r>
            <a:r>
              <a:rPr lang="pt-BR" sz="24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 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Cada elemento da lista de parâmetros tem a seguinte sintaxe: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TipoParametro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nomeParametro</a:t>
            </a:r>
            <a:endParaRPr lang="pt-BR" sz="24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sp>
        <p:nvSpPr>
          <p:cNvPr id="359439" name="Rectangle 15"/>
          <p:cNvSpPr>
            <a:spLocks noChangeArrowheads="1"/>
          </p:cNvSpPr>
          <p:nvPr/>
        </p:nvSpPr>
        <p:spPr bwMode="auto">
          <a:xfrm>
            <a:off x="2927648" y="387274"/>
            <a:ext cx="795655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</a:t>
            </a:r>
            <a:endParaRPr lang="pt-BR" sz="3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23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404493" name="Rectangle 13"/>
          <p:cNvSpPr>
            <a:spLocks noChangeArrowheads="1"/>
          </p:cNvSpPr>
          <p:nvPr/>
        </p:nvSpPr>
        <p:spPr bwMode="auto">
          <a:xfrm>
            <a:off x="2286000" y="1890713"/>
            <a:ext cx="81534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50000"/>
              </a:lnSpc>
              <a:buFont typeface="Wingdings" pitchFamily="2" charset="2"/>
              <a:buNone/>
            </a:pPr>
            <a:endParaRPr lang="pt-BR" sz="32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Compartimento de Operadores (Métodos)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Exemplo:</a:t>
            </a:r>
          </a:p>
        </p:txBody>
      </p:sp>
      <p:pic>
        <p:nvPicPr>
          <p:cNvPr id="40449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29000"/>
            <a:ext cx="56197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4495" name="Rectangle 15"/>
          <p:cNvSpPr>
            <a:spLocks noChangeArrowheads="1"/>
          </p:cNvSpPr>
          <p:nvPr/>
        </p:nvSpPr>
        <p:spPr bwMode="auto">
          <a:xfrm>
            <a:off x="2927648" y="374748"/>
            <a:ext cx="7956550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</a:t>
            </a: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Classes</a:t>
            </a:r>
            <a:endParaRPr lang="pt-B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8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361475" name="Rectangle 3"/>
          <p:cNvSpPr>
            <a:spLocks noChangeArrowheads="1"/>
          </p:cNvSpPr>
          <p:nvPr/>
        </p:nvSpPr>
        <p:spPr bwMode="auto">
          <a:xfrm>
            <a:off x="2190750" y="2111376"/>
            <a:ext cx="8153400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Relacionamento entre Classes</a:t>
            </a:r>
            <a:r>
              <a:rPr lang="pt-BR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</a:p>
          <a:p>
            <a:pPr algn="just">
              <a:buFont typeface="Wingdings" pitchFamily="2" charset="2"/>
              <a:buNone/>
            </a:pPr>
            <a:endParaRPr lang="pt-BR" sz="2400" dirty="0">
              <a:effectLst>
                <a:outerShdw blurRad="38100" dist="38100" dir="2700000" algn="tl">
                  <a:srgbClr val="C0C0C0"/>
                </a:outerShdw>
              </a:effectLst>
              <a:latin typeface="Symbol" pitchFamily="18" charset="2"/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Classes e objetos podem estar conectados por algum tipo de relacionamento. Podem ser: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24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lvl="2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Associações 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Agregações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Composições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SzPct val="80000"/>
              <a:buFontTx/>
              <a:buBlip>
                <a:blip r:embed="rId3"/>
              </a:buBlip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Generalizações (Herança)</a:t>
            </a:r>
          </a:p>
        </p:txBody>
      </p:sp>
      <p:sp>
        <p:nvSpPr>
          <p:cNvPr id="361476" name="Rectangle 4"/>
          <p:cNvSpPr>
            <a:spLocks noChangeArrowheads="1"/>
          </p:cNvSpPr>
          <p:nvPr/>
        </p:nvSpPr>
        <p:spPr bwMode="auto">
          <a:xfrm>
            <a:off x="2855640" y="404664"/>
            <a:ext cx="7956550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-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Relacionamentos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56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2130425" y="2033589"/>
            <a:ext cx="7494588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Associações</a:t>
            </a:r>
            <a:r>
              <a:rPr lang="pt-BR" sz="2800" b="1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</a:p>
          <a:p>
            <a:pPr algn="just">
              <a:buFont typeface="Wingdings" pitchFamily="2" charset="2"/>
              <a:buNone/>
            </a:pPr>
            <a:endParaRPr lang="pt-BR" sz="2400" u="sng" dirty="0">
              <a:effectLst>
                <a:outerShdw blurRad="38100" dist="38100" dir="2700000" algn="tl">
                  <a:srgbClr val="C0C0C0"/>
                </a:outerShdw>
              </a:effectLst>
              <a:latin typeface="Symbol" pitchFamily="18" charset="2"/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Associações simples representam que existe alguma conexão entre dois elementos de uma classe, de tal forma que um deve manter alguma referência ao outro. </a:t>
            </a:r>
          </a:p>
          <a:p>
            <a:pPr algn="just">
              <a:buFont typeface="Wingdings" pitchFamily="2" charset="2"/>
              <a:buNone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Associações simples são representadas na forma de uma linha cheia conectando as duas classes.</a:t>
            </a:r>
          </a:p>
          <a:p>
            <a:pPr algn="just">
              <a:buFont typeface="Wingdings" pitchFamily="2" charset="2"/>
              <a:buNone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As extremidades da associação podem possuir uma 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multiplicidade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.0</a:t>
            </a:r>
          </a:p>
        </p:txBody>
      </p:sp>
      <p:sp>
        <p:nvSpPr>
          <p:cNvPr id="363524" name="Rectangle 4"/>
          <p:cNvSpPr>
            <a:spLocks noChangeArrowheads="1"/>
          </p:cNvSpPr>
          <p:nvPr/>
        </p:nvSpPr>
        <p:spPr bwMode="auto">
          <a:xfrm>
            <a:off x="2999657" y="548680"/>
            <a:ext cx="6625357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-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Relacionamentos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635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grpSp>
        <p:nvGrpSpPr>
          <p:cNvPr id="365570" name="Group 2"/>
          <p:cNvGrpSpPr>
            <a:grpSpLocks/>
          </p:cNvGrpSpPr>
          <p:nvPr/>
        </p:nvGrpSpPr>
        <p:grpSpPr bwMode="auto">
          <a:xfrm>
            <a:off x="3792539" y="3182076"/>
            <a:ext cx="3959225" cy="1642337"/>
            <a:chOff x="336" y="2833"/>
            <a:chExt cx="5088" cy="669"/>
          </a:xfrm>
        </p:grpSpPr>
        <p:sp>
          <p:nvSpPr>
            <p:cNvPr id="365571" name="Rectangle 3"/>
            <p:cNvSpPr>
              <a:spLocks noChangeArrowheads="1"/>
            </p:cNvSpPr>
            <p:nvPr/>
          </p:nvSpPr>
          <p:spPr bwMode="auto">
            <a:xfrm>
              <a:off x="336" y="2833"/>
              <a:ext cx="237" cy="150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65572" name="Rectangle 4"/>
            <p:cNvSpPr>
              <a:spLocks noChangeArrowheads="1"/>
            </p:cNvSpPr>
            <p:nvPr/>
          </p:nvSpPr>
          <p:spPr bwMode="auto">
            <a:xfrm>
              <a:off x="2880" y="2833"/>
              <a:ext cx="237" cy="150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65573" name="Rectangle 5"/>
            <p:cNvSpPr>
              <a:spLocks noChangeArrowheads="1"/>
            </p:cNvSpPr>
            <p:nvPr/>
          </p:nvSpPr>
          <p:spPr bwMode="auto">
            <a:xfrm>
              <a:off x="336" y="3352"/>
              <a:ext cx="237" cy="150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65574" name="Rectangle 6"/>
            <p:cNvSpPr>
              <a:spLocks noChangeArrowheads="1"/>
            </p:cNvSpPr>
            <p:nvPr/>
          </p:nvSpPr>
          <p:spPr bwMode="auto">
            <a:xfrm>
              <a:off x="2880" y="3352"/>
              <a:ext cx="2544" cy="15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65576" name="Rectangle 8"/>
          <p:cNvSpPr>
            <a:spLocks noChangeArrowheads="1"/>
          </p:cNvSpPr>
          <p:nvPr/>
        </p:nvSpPr>
        <p:spPr bwMode="auto">
          <a:xfrm>
            <a:off x="2119313" y="1963738"/>
            <a:ext cx="815340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Associações</a:t>
            </a:r>
            <a:r>
              <a:rPr lang="pt-BR" sz="2800" b="1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</a:p>
          <a:p>
            <a:pPr algn="just">
              <a:buFont typeface="Wingdings" pitchFamily="2" charset="2"/>
              <a:buNone/>
            </a:pPr>
            <a:endParaRPr lang="pt-BR" sz="2400" dirty="0">
              <a:effectLst>
                <a:outerShdw blurRad="38100" dist="38100" dir="2700000" algn="tl">
                  <a:srgbClr val="C0C0C0"/>
                </a:outerShdw>
              </a:effectLst>
              <a:latin typeface="Symbol" pitchFamily="18" charset="2"/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Exemplo(s):</a:t>
            </a: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pic>
        <p:nvPicPr>
          <p:cNvPr id="3655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3581401"/>
            <a:ext cx="43338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557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4495800"/>
            <a:ext cx="38004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5579" name="Rectangle 11"/>
          <p:cNvSpPr>
            <a:spLocks noChangeArrowheads="1"/>
          </p:cNvSpPr>
          <p:nvPr/>
        </p:nvSpPr>
        <p:spPr bwMode="auto">
          <a:xfrm>
            <a:off x="3071664" y="332656"/>
            <a:ext cx="6840760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-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Relacionamentos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78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grpSp>
        <p:nvGrpSpPr>
          <p:cNvPr id="367618" name="Group 2"/>
          <p:cNvGrpSpPr>
            <a:grpSpLocks/>
          </p:cNvGrpSpPr>
          <p:nvPr/>
        </p:nvGrpSpPr>
        <p:grpSpPr bwMode="auto">
          <a:xfrm>
            <a:off x="2782888" y="4172307"/>
            <a:ext cx="3065080" cy="1609016"/>
            <a:chOff x="336" y="2831"/>
            <a:chExt cx="2707" cy="674"/>
          </a:xfrm>
        </p:grpSpPr>
        <p:sp>
          <p:nvSpPr>
            <p:cNvPr id="367619" name="Rectangle 3"/>
            <p:cNvSpPr>
              <a:spLocks noChangeArrowheads="1"/>
            </p:cNvSpPr>
            <p:nvPr/>
          </p:nvSpPr>
          <p:spPr bwMode="auto">
            <a:xfrm>
              <a:off x="336" y="2831"/>
              <a:ext cx="163" cy="155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67620" name="Rectangle 4"/>
            <p:cNvSpPr>
              <a:spLocks noChangeArrowheads="1"/>
            </p:cNvSpPr>
            <p:nvPr/>
          </p:nvSpPr>
          <p:spPr bwMode="auto">
            <a:xfrm>
              <a:off x="2880" y="2831"/>
              <a:ext cx="163" cy="155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67621" name="Rectangle 5"/>
            <p:cNvSpPr>
              <a:spLocks noChangeArrowheads="1"/>
            </p:cNvSpPr>
            <p:nvPr/>
          </p:nvSpPr>
          <p:spPr bwMode="auto">
            <a:xfrm>
              <a:off x="336" y="3350"/>
              <a:ext cx="163" cy="155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67622" name="Rectangle 6"/>
            <p:cNvSpPr>
              <a:spLocks noChangeArrowheads="1"/>
            </p:cNvSpPr>
            <p:nvPr/>
          </p:nvSpPr>
          <p:spPr bwMode="auto">
            <a:xfrm>
              <a:off x="2880" y="3350"/>
              <a:ext cx="163" cy="155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67624" name="Rectangle 8"/>
          <p:cNvSpPr>
            <a:spLocks noChangeArrowheads="1"/>
          </p:cNvSpPr>
          <p:nvPr/>
        </p:nvSpPr>
        <p:spPr bwMode="auto">
          <a:xfrm>
            <a:off x="2119313" y="1995489"/>
            <a:ext cx="81534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Agregação</a:t>
            </a:r>
          </a:p>
          <a:p>
            <a:pPr algn="just">
              <a:buFont typeface="Wingdings" pitchFamily="2" charset="2"/>
              <a:buNone/>
            </a:pPr>
            <a:endParaRPr lang="en-US" sz="28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Agregações são um tipo especial de associação onde o elemento associado corresponde a uma parte do elemento principal. </a:t>
            </a:r>
          </a:p>
          <a:p>
            <a:pPr algn="just">
              <a:buFont typeface="Wingdings" pitchFamily="2" charset="2"/>
              <a:buNone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Exemplo(s):</a:t>
            </a:r>
          </a:p>
        </p:txBody>
      </p:sp>
      <p:pic>
        <p:nvPicPr>
          <p:cNvPr id="3676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9" y="4232276"/>
            <a:ext cx="4529137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7626" name="Rectangle 10"/>
          <p:cNvSpPr>
            <a:spLocks noChangeArrowheads="1"/>
          </p:cNvSpPr>
          <p:nvPr/>
        </p:nvSpPr>
        <p:spPr bwMode="auto">
          <a:xfrm>
            <a:off x="3125391" y="404664"/>
            <a:ext cx="7956550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-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Relacionamentos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23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sp>
        <p:nvSpPr>
          <p:cNvPr id="369667" name="Rectangle 3"/>
          <p:cNvSpPr>
            <a:spLocks noChangeArrowheads="1"/>
          </p:cNvSpPr>
          <p:nvPr/>
        </p:nvSpPr>
        <p:spPr bwMode="auto">
          <a:xfrm>
            <a:off x="2119313" y="1772817"/>
            <a:ext cx="81534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Composição</a:t>
            </a:r>
          </a:p>
          <a:p>
            <a:pPr algn="just">
              <a:buFont typeface="Wingdings" pitchFamily="2" charset="2"/>
              <a:buNone/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 </a:t>
            </a:r>
          </a:p>
          <a:p>
            <a:pPr algn="just">
              <a:buFont typeface="Wingdings" pitchFamily="2" charset="2"/>
              <a:buNone/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Composições são um tipo especial de agregação onde a parte indicada deve necessariamente existir.</a:t>
            </a:r>
          </a:p>
          <a:p>
            <a:pPr algn="just">
              <a:buFont typeface="Wingdings" pitchFamily="2" charset="2"/>
              <a:buNone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 diferença básica entre uma agregação e uma composição é que na agregação, o número de partes associadas à classe principal é variável e pouco importa. </a:t>
            </a:r>
          </a:p>
          <a:p>
            <a:pPr algn="just">
              <a:buFont typeface="Wingdings" pitchFamily="2" charset="2"/>
              <a:buNone/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No caso de uma composição, o número de objetos associados é definido, de tal forma que não faz sentido pensarmos o objeto da classe principal sem os objetos que o compõem.  O todo existe enquanto as partes também existem.</a:t>
            </a:r>
          </a:p>
          <a:p>
            <a:pPr algn="just">
              <a:buFont typeface="Wingdings" pitchFamily="2" charset="2"/>
              <a:buNone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Quando o objeto da classe principal for destruído, os objetos que o compõem necessariamente também o serão. </a:t>
            </a:r>
            <a:endParaRPr lang="pt-BR" sz="24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sp>
        <p:nvSpPr>
          <p:cNvPr id="369668" name="Rectangle 4"/>
          <p:cNvSpPr>
            <a:spLocks noChangeArrowheads="1"/>
          </p:cNvSpPr>
          <p:nvPr/>
        </p:nvSpPr>
        <p:spPr bwMode="auto">
          <a:xfrm>
            <a:off x="2927648" y="476672"/>
            <a:ext cx="7272808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-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Relacionamentos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30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grpSp>
        <p:nvGrpSpPr>
          <p:cNvPr id="371714" name="Group 2"/>
          <p:cNvGrpSpPr>
            <a:grpSpLocks/>
          </p:cNvGrpSpPr>
          <p:nvPr/>
        </p:nvGrpSpPr>
        <p:grpSpPr bwMode="auto">
          <a:xfrm>
            <a:off x="2897189" y="3178753"/>
            <a:ext cx="2431715" cy="1717098"/>
            <a:chOff x="336" y="2837"/>
            <a:chExt cx="2753" cy="661"/>
          </a:xfrm>
        </p:grpSpPr>
        <p:sp>
          <p:nvSpPr>
            <p:cNvPr id="371715" name="Rectangle 3"/>
            <p:cNvSpPr>
              <a:spLocks noChangeArrowheads="1"/>
            </p:cNvSpPr>
            <p:nvPr/>
          </p:nvSpPr>
          <p:spPr bwMode="auto">
            <a:xfrm>
              <a:off x="336" y="2837"/>
              <a:ext cx="209" cy="142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71716" name="Rectangle 4"/>
            <p:cNvSpPr>
              <a:spLocks noChangeArrowheads="1"/>
            </p:cNvSpPr>
            <p:nvPr/>
          </p:nvSpPr>
          <p:spPr bwMode="auto">
            <a:xfrm>
              <a:off x="2880" y="2837"/>
              <a:ext cx="209" cy="142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71717" name="Rectangle 5"/>
            <p:cNvSpPr>
              <a:spLocks noChangeArrowheads="1"/>
            </p:cNvSpPr>
            <p:nvPr/>
          </p:nvSpPr>
          <p:spPr bwMode="auto">
            <a:xfrm>
              <a:off x="336" y="3356"/>
              <a:ext cx="209" cy="142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71718" name="Rectangle 6"/>
            <p:cNvSpPr>
              <a:spLocks noChangeArrowheads="1"/>
            </p:cNvSpPr>
            <p:nvPr/>
          </p:nvSpPr>
          <p:spPr bwMode="auto">
            <a:xfrm>
              <a:off x="2880" y="3356"/>
              <a:ext cx="209" cy="14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71720" name="Rectangle 8"/>
          <p:cNvSpPr>
            <a:spLocks noChangeArrowheads="1"/>
          </p:cNvSpPr>
          <p:nvPr/>
        </p:nvSpPr>
        <p:spPr bwMode="auto">
          <a:xfrm>
            <a:off x="2057400" y="1981200"/>
            <a:ext cx="8153400" cy="149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pt-BR" sz="2800" b="1" u="sng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Composição </a:t>
            </a:r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</a:p>
          <a:p>
            <a:pPr algn="just">
              <a:buFont typeface="Wingdings" pitchFamily="2" charset="2"/>
              <a:buNone/>
            </a:pPr>
            <a:endParaRPr lang="pt-BR" sz="200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Exemplo(s):	 </a:t>
            </a:r>
          </a:p>
          <a:p>
            <a:pPr algn="just">
              <a:buFont typeface="Wingdings" pitchFamily="2" charset="2"/>
              <a:buNone/>
            </a:pPr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</a:t>
            </a:r>
            <a:endParaRPr lang="pt-BR" sz="240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sp>
        <p:nvSpPr>
          <p:cNvPr id="371721" name="Rectangle 9"/>
          <p:cNvSpPr>
            <a:spLocks noChangeArrowheads="1"/>
          </p:cNvSpPr>
          <p:nvPr/>
        </p:nvSpPr>
        <p:spPr bwMode="auto">
          <a:xfrm>
            <a:off x="6475414" y="3436938"/>
            <a:ext cx="701675" cy="493712"/>
          </a:xfrm>
          <a:prstGeom prst="rect">
            <a:avLst/>
          </a:prstGeom>
          <a:solidFill>
            <a:srgbClr val="FFFFCC"/>
          </a:solidFill>
          <a:ln w="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71722" name="Rectangle 10"/>
          <p:cNvSpPr>
            <a:spLocks noChangeArrowheads="1"/>
          </p:cNvSpPr>
          <p:nvPr/>
        </p:nvSpPr>
        <p:spPr bwMode="auto">
          <a:xfrm>
            <a:off x="6584951" y="3484563"/>
            <a:ext cx="4937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200">
                <a:solidFill>
                  <a:srgbClr val="000000"/>
                </a:solidFill>
                <a:latin typeface="Arial" charset="0"/>
              </a:rPr>
              <a:t>Parede</a:t>
            </a:r>
            <a:endParaRPr lang="pt-BR" sz="2400" b="1">
              <a:latin typeface="Times New Roman" pitchFamily="18" charset="0"/>
            </a:endParaRPr>
          </a:p>
        </p:txBody>
      </p:sp>
      <p:sp>
        <p:nvSpPr>
          <p:cNvPr id="371723" name="Rectangle 11"/>
          <p:cNvSpPr>
            <a:spLocks noChangeArrowheads="1"/>
          </p:cNvSpPr>
          <p:nvPr/>
        </p:nvSpPr>
        <p:spPr bwMode="auto">
          <a:xfrm>
            <a:off x="6475414" y="3689350"/>
            <a:ext cx="701675" cy="241300"/>
          </a:xfrm>
          <a:prstGeom prst="rect">
            <a:avLst/>
          </a:prstGeom>
          <a:noFill/>
          <a:ln w="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24" name="Rectangle 12"/>
          <p:cNvSpPr>
            <a:spLocks noChangeArrowheads="1"/>
          </p:cNvSpPr>
          <p:nvPr/>
        </p:nvSpPr>
        <p:spPr bwMode="auto">
          <a:xfrm>
            <a:off x="6475414" y="3786188"/>
            <a:ext cx="701675" cy="144462"/>
          </a:xfrm>
          <a:prstGeom prst="rect">
            <a:avLst/>
          </a:prstGeom>
          <a:noFill/>
          <a:ln w="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25" name="Line 13"/>
          <p:cNvSpPr>
            <a:spLocks noChangeShapeType="1"/>
          </p:cNvSpPr>
          <p:nvPr/>
        </p:nvSpPr>
        <p:spPr bwMode="auto">
          <a:xfrm flipH="1">
            <a:off x="5748339" y="3678239"/>
            <a:ext cx="363537" cy="1587"/>
          </a:xfrm>
          <a:prstGeom prst="line">
            <a:avLst/>
          </a:prstGeom>
          <a:noFill/>
          <a:ln w="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26" name="Freeform 14"/>
          <p:cNvSpPr>
            <a:spLocks/>
          </p:cNvSpPr>
          <p:nvPr/>
        </p:nvSpPr>
        <p:spPr bwMode="auto">
          <a:xfrm>
            <a:off x="5748339" y="3629025"/>
            <a:ext cx="219075" cy="109538"/>
          </a:xfrm>
          <a:custGeom>
            <a:avLst/>
            <a:gdLst>
              <a:gd name="T0" fmla="*/ 0 w 138"/>
              <a:gd name="T1" fmla="*/ 31 h 69"/>
              <a:gd name="T2" fmla="*/ 69 w 138"/>
              <a:gd name="T3" fmla="*/ 69 h 69"/>
              <a:gd name="T4" fmla="*/ 138 w 138"/>
              <a:gd name="T5" fmla="*/ 31 h 69"/>
              <a:gd name="T6" fmla="*/ 69 w 138"/>
              <a:gd name="T7" fmla="*/ 0 h 69"/>
              <a:gd name="T8" fmla="*/ 0 w 138"/>
              <a:gd name="T9" fmla="*/ 3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69">
                <a:moveTo>
                  <a:pt x="0" y="31"/>
                </a:moveTo>
                <a:lnTo>
                  <a:pt x="69" y="69"/>
                </a:lnTo>
                <a:lnTo>
                  <a:pt x="138" y="31"/>
                </a:lnTo>
                <a:lnTo>
                  <a:pt x="69" y="0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99003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71727" name="Line 15"/>
          <p:cNvSpPr>
            <a:spLocks noChangeShapeType="1"/>
          </p:cNvSpPr>
          <p:nvPr/>
        </p:nvSpPr>
        <p:spPr bwMode="auto">
          <a:xfrm>
            <a:off x="6111875" y="3678239"/>
            <a:ext cx="363538" cy="1587"/>
          </a:xfrm>
          <a:prstGeom prst="line">
            <a:avLst/>
          </a:prstGeom>
          <a:noFill/>
          <a:ln w="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28" name="Rectangle 16"/>
          <p:cNvSpPr>
            <a:spLocks noChangeArrowheads="1"/>
          </p:cNvSpPr>
          <p:nvPr/>
        </p:nvSpPr>
        <p:spPr bwMode="auto">
          <a:xfrm>
            <a:off x="5059364" y="3436938"/>
            <a:ext cx="688975" cy="493712"/>
          </a:xfrm>
          <a:prstGeom prst="rect">
            <a:avLst/>
          </a:prstGeom>
          <a:solidFill>
            <a:srgbClr val="FFFFCC"/>
          </a:solidFill>
          <a:ln w="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71729" name="Rectangle 17"/>
          <p:cNvSpPr>
            <a:spLocks noChangeArrowheads="1"/>
          </p:cNvSpPr>
          <p:nvPr/>
        </p:nvSpPr>
        <p:spPr bwMode="auto">
          <a:xfrm>
            <a:off x="5167313" y="3484563"/>
            <a:ext cx="46968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200">
                <a:solidFill>
                  <a:srgbClr val="000000"/>
                </a:solidFill>
                <a:latin typeface="Arial" charset="0"/>
              </a:rPr>
              <a:t>Quarto</a:t>
            </a:r>
            <a:endParaRPr lang="pt-BR" sz="2400" b="1">
              <a:latin typeface="Times New Roman" pitchFamily="18" charset="0"/>
            </a:endParaRPr>
          </a:p>
        </p:txBody>
      </p:sp>
      <p:sp>
        <p:nvSpPr>
          <p:cNvPr id="371730" name="Rectangle 18"/>
          <p:cNvSpPr>
            <a:spLocks noChangeArrowheads="1"/>
          </p:cNvSpPr>
          <p:nvPr/>
        </p:nvSpPr>
        <p:spPr bwMode="auto">
          <a:xfrm>
            <a:off x="5059364" y="3689350"/>
            <a:ext cx="688975" cy="241300"/>
          </a:xfrm>
          <a:prstGeom prst="rect">
            <a:avLst/>
          </a:prstGeom>
          <a:noFill/>
          <a:ln w="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31" name="Rectangle 19"/>
          <p:cNvSpPr>
            <a:spLocks noChangeArrowheads="1"/>
          </p:cNvSpPr>
          <p:nvPr/>
        </p:nvSpPr>
        <p:spPr bwMode="auto">
          <a:xfrm>
            <a:off x="5059364" y="3786188"/>
            <a:ext cx="688975" cy="144462"/>
          </a:xfrm>
          <a:prstGeom prst="rect">
            <a:avLst/>
          </a:prstGeom>
          <a:noFill/>
          <a:ln w="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32" name="Line 20"/>
          <p:cNvSpPr>
            <a:spLocks noChangeShapeType="1"/>
          </p:cNvSpPr>
          <p:nvPr/>
        </p:nvSpPr>
        <p:spPr bwMode="auto">
          <a:xfrm>
            <a:off x="4756151" y="3678239"/>
            <a:ext cx="290513" cy="1587"/>
          </a:xfrm>
          <a:prstGeom prst="line">
            <a:avLst/>
          </a:prstGeom>
          <a:noFill/>
          <a:ln w="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33" name="Freeform 21"/>
          <p:cNvSpPr>
            <a:spLocks/>
          </p:cNvSpPr>
          <p:nvPr/>
        </p:nvSpPr>
        <p:spPr bwMode="auto">
          <a:xfrm>
            <a:off x="4840289" y="3629025"/>
            <a:ext cx="206375" cy="109538"/>
          </a:xfrm>
          <a:custGeom>
            <a:avLst/>
            <a:gdLst>
              <a:gd name="T0" fmla="*/ 130 w 130"/>
              <a:gd name="T1" fmla="*/ 31 h 69"/>
              <a:gd name="T2" fmla="*/ 69 w 130"/>
              <a:gd name="T3" fmla="*/ 69 h 69"/>
              <a:gd name="T4" fmla="*/ 0 w 130"/>
              <a:gd name="T5" fmla="*/ 31 h 69"/>
              <a:gd name="T6" fmla="*/ 69 w 130"/>
              <a:gd name="T7" fmla="*/ 0 h 69"/>
              <a:gd name="T8" fmla="*/ 130 w 130"/>
              <a:gd name="T9" fmla="*/ 3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69">
                <a:moveTo>
                  <a:pt x="130" y="31"/>
                </a:moveTo>
                <a:lnTo>
                  <a:pt x="69" y="69"/>
                </a:lnTo>
                <a:lnTo>
                  <a:pt x="0" y="31"/>
                </a:lnTo>
                <a:lnTo>
                  <a:pt x="69" y="0"/>
                </a:lnTo>
                <a:lnTo>
                  <a:pt x="130" y="3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99003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71734" name="Line 22"/>
          <p:cNvSpPr>
            <a:spLocks noChangeShapeType="1"/>
          </p:cNvSpPr>
          <p:nvPr/>
        </p:nvSpPr>
        <p:spPr bwMode="auto">
          <a:xfrm flipH="1">
            <a:off x="4452938" y="3678239"/>
            <a:ext cx="303212" cy="1587"/>
          </a:xfrm>
          <a:prstGeom prst="line">
            <a:avLst/>
          </a:prstGeom>
          <a:noFill/>
          <a:ln w="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35" name="Rectangle 23"/>
          <p:cNvSpPr>
            <a:spLocks noChangeArrowheads="1"/>
          </p:cNvSpPr>
          <p:nvPr/>
        </p:nvSpPr>
        <p:spPr bwMode="auto">
          <a:xfrm>
            <a:off x="3751264" y="3436938"/>
            <a:ext cx="701675" cy="493712"/>
          </a:xfrm>
          <a:prstGeom prst="rect">
            <a:avLst/>
          </a:prstGeom>
          <a:solidFill>
            <a:srgbClr val="FFFFCC"/>
          </a:solidFill>
          <a:ln w="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71736" name="Rectangle 24"/>
          <p:cNvSpPr>
            <a:spLocks noChangeArrowheads="1"/>
          </p:cNvSpPr>
          <p:nvPr/>
        </p:nvSpPr>
        <p:spPr bwMode="auto">
          <a:xfrm>
            <a:off x="3921126" y="3484563"/>
            <a:ext cx="36548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200">
                <a:solidFill>
                  <a:srgbClr val="000000"/>
                </a:solidFill>
                <a:latin typeface="Arial" charset="0"/>
              </a:rPr>
              <a:t>Chão</a:t>
            </a:r>
            <a:endParaRPr lang="pt-BR" sz="2400" b="1">
              <a:latin typeface="Times New Roman" pitchFamily="18" charset="0"/>
            </a:endParaRPr>
          </a:p>
        </p:txBody>
      </p:sp>
      <p:sp>
        <p:nvSpPr>
          <p:cNvPr id="371737" name="Rectangle 25"/>
          <p:cNvSpPr>
            <a:spLocks noChangeArrowheads="1"/>
          </p:cNvSpPr>
          <p:nvPr/>
        </p:nvSpPr>
        <p:spPr bwMode="auto">
          <a:xfrm>
            <a:off x="3751264" y="3689350"/>
            <a:ext cx="701675" cy="241300"/>
          </a:xfrm>
          <a:prstGeom prst="rect">
            <a:avLst/>
          </a:prstGeom>
          <a:noFill/>
          <a:ln w="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38" name="Rectangle 26"/>
          <p:cNvSpPr>
            <a:spLocks noChangeArrowheads="1"/>
          </p:cNvSpPr>
          <p:nvPr/>
        </p:nvSpPr>
        <p:spPr bwMode="auto">
          <a:xfrm>
            <a:off x="3751264" y="3786188"/>
            <a:ext cx="701675" cy="144462"/>
          </a:xfrm>
          <a:prstGeom prst="rect">
            <a:avLst/>
          </a:prstGeom>
          <a:noFill/>
          <a:ln w="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39" name="Line 27"/>
          <p:cNvSpPr>
            <a:spLocks noChangeShapeType="1"/>
          </p:cNvSpPr>
          <p:nvPr/>
        </p:nvSpPr>
        <p:spPr bwMode="auto">
          <a:xfrm flipV="1">
            <a:off x="5410200" y="3930651"/>
            <a:ext cx="1588" cy="396875"/>
          </a:xfrm>
          <a:prstGeom prst="line">
            <a:avLst/>
          </a:prstGeom>
          <a:noFill/>
          <a:ln w="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40" name="Freeform 28"/>
          <p:cNvSpPr>
            <a:spLocks/>
          </p:cNvSpPr>
          <p:nvPr/>
        </p:nvSpPr>
        <p:spPr bwMode="auto">
          <a:xfrm>
            <a:off x="5349875" y="3930650"/>
            <a:ext cx="107950" cy="204788"/>
          </a:xfrm>
          <a:custGeom>
            <a:avLst/>
            <a:gdLst>
              <a:gd name="T0" fmla="*/ 38 w 68"/>
              <a:gd name="T1" fmla="*/ 0 h 129"/>
              <a:gd name="T2" fmla="*/ 68 w 68"/>
              <a:gd name="T3" fmla="*/ 61 h 129"/>
              <a:gd name="T4" fmla="*/ 38 w 68"/>
              <a:gd name="T5" fmla="*/ 129 h 129"/>
              <a:gd name="T6" fmla="*/ 0 w 68"/>
              <a:gd name="T7" fmla="*/ 61 h 129"/>
              <a:gd name="T8" fmla="*/ 38 w 68"/>
              <a:gd name="T9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129">
                <a:moveTo>
                  <a:pt x="38" y="0"/>
                </a:moveTo>
                <a:lnTo>
                  <a:pt x="68" y="61"/>
                </a:lnTo>
                <a:lnTo>
                  <a:pt x="38" y="129"/>
                </a:lnTo>
                <a:lnTo>
                  <a:pt x="0" y="61"/>
                </a:lnTo>
                <a:lnTo>
                  <a:pt x="3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99003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71741" name="Line 29"/>
          <p:cNvSpPr>
            <a:spLocks noChangeShapeType="1"/>
          </p:cNvSpPr>
          <p:nvPr/>
        </p:nvSpPr>
        <p:spPr bwMode="auto">
          <a:xfrm>
            <a:off x="5410200" y="4327526"/>
            <a:ext cx="1588" cy="396875"/>
          </a:xfrm>
          <a:prstGeom prst="line">
            <a:avLst/>
          </a:prstGeom>
          <a:noFill/>
          <a:ln w="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42" name="Rectangle 30"/>
          <p:cNvSpPr>
            <a:spLocks noChangeArrowheads="1"/>
          </p:cNvSpPr>
          <p:nvPr/>
        </p:nvSpPr>
        <p:spPr bwMode="auto">
          <a:xfrm>
            <a:off x="5059364" y="4724401"/>
            <a:ext cx="688975" cy="493713"/>
          </a:xfrm>
          <a:prstGeom prst="rect">
            <a:avLst/>
          </a:prstGeom>
          <a:solidFill>
            <a:srgbClr val="FFFFCC"/>
          </a:solidFill>
          <a:ln w="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71743" name="Rectangle 31"/>
          <p:cNvSpPr>
            <a:spLocks noChangeArrowheads="1"/>
          </p:cNvSpPr>
          <p:nvPr/>
        </p:nvSpPr>
        <p:spPr bwMode="auto">
          <a:xfrm>
            <a:off x="5180013" y="4773613"/>
            <a:ext cx="4504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200">
                <a:solidFill>
                  <a:srgbClr val="000000"/>
                </a:solidFill>
                <a:latin typeface="Arial" charset="0"/>
              </a:rPr>
              <a:t>Janela</a:t>
            </a:r>
            <a:endParaRPr lang="pt-BR" sz="2400" b="1">
              <a:latin typeface="Times New Roman" pitchFamily="18" charset="0"/>
            </a:endParaRPr>
          </a:p>
        </p:txBody>
      </p:sp>
      <p:sp>
        <p:nvSpPr>
          <p:cNvPr id="371744" name="Rectangle 32"/>
          <p:cNvSpPr>
            <a:spLocks noChangeArrowheads="1"/>
          </p:cNvSpPr>
          <p:nvPr/>
        </p:nvSpPr>
        <p:spPr bwMode="auto">
          <a:xfrm>
            <a:off x="5059364" y="4989513"/>
            <a:ext cx="688975" cy="228600"/>
          </a:xfrm>
          <a:prstGeom prst="rect">
            <a:avLst/>
          </a:prstGeom>
          <a:noFill/>
          <a:ln w="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45" name="Rectangle 33"/>
          <p:cNvSpPr>
            <a:spLocks noChangeArrowheads="1"/>
          </p:cNvSpPr>
          <p:nvPr/>
        </p:nvSpPr>
        <p:spPr bwMode="auto">
          <a:xfrm>
            <a:off x="5059364" y="5086351"/>
            <a:ext cx="688975" cy="131763"/>
          </a:xfrm>
          <a:prstGeom prst="rect">
            <a:avLst/>
          </a:prstGeom>
          <a:noFill/>
          <a:ln w="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71746" name="Rectangle 34"/>
          <p:cNvSpPr>
            <a:spLocks noChangeArrowheads="1"/>
          </p:cNvSpPr>
          <p:nvPr/>
        </p:nvSpPr>
        <p:spPr bwMode="auto">
          <a:xfrm>
            <a:off x="2921794" y="476672"/>
            <a:ext cx="7956550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-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Relacionamentos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4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F92D2C7-E073-4538-8491-B5A26490F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950434"/>
              </p:ext>
            </p:extLst>
          </p:nvPr>
        </p:nvGraphicFramePr>
        <p:xfrm>
          <a:off x="640719" y="1469697"/>
          <a:ext cx="11237427" cy="5048798"/>
        </p:xfrm>
        <a:graphic>
          <a:graphicData uri="http://schemas.openxmlformats.org/drawingml/2006/table">
            <a:tbl>
              <a:tblPr/>
              <a:tblGrid>
                <a:gridCol w="3468491">
                  <a:extLst>
                    <a:ext uri="{9D8B030D-6E8A-4147-A177-3AD203B41FA5}">
                      <a16:colId xmlns:a16="http://schemas.microsoft.com/office/drawing/2014/main" val="781381563"/>
                    </a:ext>
                  </a:extLst>
                </a:gridCol>
                <a:gridCol w="7768936">
                  <a:extLst>
                    <a:ext uri="{9D8B030D-6E8A-4147-A177-3AD203B41FA5}">
                      <a16:colId xmlns:a16="http://schemas.microsoft.com/office/drawing/2014/main" val="289504172"/>
                    </a:ext>
                  </a:extLst>
                </a:gridCol>
              </a:tblGrid>
              <a:tr h="12802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Conteúdo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Diagrama de Classes</a:t>
                      </a:r>
                    </a:p>
                    <a:p>
                      <a:pPr algn="ctr" fontAlgn="ctr"/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Objeto, Classes, Conceitos de O.O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311548"/>
                  </a:ext>
                </a:extLst>
              </a:tr>
              <a:tr h="15914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Tópicos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geradores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 identificar requisitos de negócio no processo de planejamento do software através da análise de um problema real?</a:t>
                      </a:r>
                    </a:p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Determinando a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elicitação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requisitos funcionais e não-funcionais a partir da análise de requisitos;</a:t>
                      </a:r>
                    </a:p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Quais ferramentas podem ser utilizadas para criar modelos de softwares?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12088"/>
                  </a:ext>
                </a:extLst>
              </a:tr>
              <a:tr h="138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 de compreensão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Analisar problemas avaliando as necessidades dos clientes;</a:t>
                      </a:r>
                      <a:b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Criar a especificação de software, elicitando os requisitos funcionais e não funcionais do software em conformidade com os requisitos do usuário;</a:t>
                      </a:r>
                      <a:b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Utilizar ferramentas de prototipagem de software e aplicar os tipos de prototipagem conforme o projeto;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05744"/>
                  </a:ext>
                </a:extLst>
              </a:tr>
              <a:tr h="79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Busca Ativa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Exercícios sobre Modelagem de Classes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755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299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  <p:grpSp>
        <p:nvGrpSpPr>
          <p:cNvPr id="373762" name="Group 2"/>
          <p:cNvGrpSpPr>
            <a:grpSpLocks/>
          </p:cNvGrpSpPr>
          <p:nvPr/>
        </p:nvGrpSpPr>
        <p:grpSpPr bwMode="auto">
          <a:xfrm>
            <a:off x="2181226" y="4765676"/>
            <a:ext cx="3978227" cy="1501775"/>
            <a:chOff x="336" y="2824"/>
            <a:chExt cx="2668" cy="688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336" y="2824"/>
              <a:ext cx="124" cy="169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0" y="2824"/>
              <a:ext cx="124" cy="169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73765" name="Rectangle 5"/>
            <p:cNvSpPr>
              <a:spLocks noChangeArrowheads="1"/>
            </p:cNvSpPr>
            <p:nvPr/>
          </p:nvSpPr>
          <p:spPr bwMode="auto">
            <a:xfrm>
              <a:off x="336" y="3343"/>
              <a:ext cx="124" cy="169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73766" name="Rectangle 6"/>
            <p:cNvSpPr>
              <a:spLocks noChangeArrowheads="1"/>
            </p:cNvSpPr>
            <p:nvPr/>
          </p:nvSpPr>
          <p:spPr bwMode="auto">
            <a:xfrm>
              <a:off x="2880" y="3343"/>
              <a:ext cx="124" cy="169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73768" name="Rectangle 8"/>
          <p:cNvSpPr>
            <a:spLocks noChangeArrowheads="1"/>
          </p:cNvSpPr>
          <p:nvPr/>
        </p:nvSpPr>
        <p:spPr bwMode="auto">
          <a:xfrm>
            <a:off x="2063750" y="1987551"/>
            <a:ext cx="8153400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pt-BR" sz="28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Classe de Associação</a:t>
            </a:r>
          </a:p>
          <a:p>
            <a:pPr algn="just">
              <a:buFont typeface="Wingdings" pitchFamily="2" charset="2"/>
              <a:buNone/>
            </a:pPr>
            <a:endParaRPr lang="en-US" sz="2800" b="1" u="sng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Uma classe de associação é utilizada quando uma associação necessita de atributos e/ou operações.</a:t>
            </a:r>
          </a:p>
          <a:p>
            <a:pPr algn="just">
              <a:buFont typeface="Wingdings" pitchFamily="2" charset="2"/>
              <a:buNone/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Uma classe de associação está ligada à associação entre duas classes.</a:t>
            </a:r>
          </a:p>
          <a:p>
            <a:pPr algn="just">
              <a:buFont typeface="Wingdings" pitchFamily="2" charset="2"/>
              <a:buNone/>
            </a:pPr>
            <a:endParaRPr lang="pt-BR" sz="12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Exemplo(s):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</a:t>
            </a:r>
          </a:p>
        </p:txBody>
      </p:sp>
      <p:pic>
        <p:nvPicPr>
          <p:cNvPr id="3737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6" y="4897438"/>
            <a:ext cx="415131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377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4430713"/>
            <a:ext cx="31877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3771" name="Rectangle 11"/>
          <p:cNvSpPr>
            <a:spLocks noChangeArrowheads="1"/>
          </p:cNvSpPr>
          <p:nvPr/>
        </p:nvSpPr>
        <p:spPr bwMode="auto">
          <a:xfrm>
            <a:off x="2927648" y="404664"/>
            <a:ext cx="6984776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-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Relacionamentos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435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grpSp>
        <p:nvGrpSpPr>
          <p:cNvPr id="375810" name="Group 2"/>
          <p:cNvGrpSpPr>
            <a:grpSpLocks/>
          </p:cNvGrpSpPr>
          <p:nvPr/>
        </p:nvGrpSpPr>
        <p:grpSpPr bwMode="auto">
          <a:xfrm>
            <a:off x="2495550" y="4108741"/>
            <a:ext cx="5761038" cy="1793298"/>
            <a:chOff x="336" y="2841"/>
            <a:chExt cx="5088" cy="654"/>
          </a:xfrm>
        </p:grpSpPr>
        <p:sp>
          <p:nvSpPr>
            <p:cNvPr id="375811" name="Rectangle 3"/>
            <p:cNvSpPr>
              <a:spLocks noChangeArrowheads="1"/>
            </p:cNvSpPr>
            <p:nvPr/>
          </p:nvSpPr>
          <p:spPr bwMode="auto">
            <a:xfrm>
              <a:off x="336" y="2841"/>
              <a:ext cx="163" cy="135"/>
            </a:xfrm>
            <a:prstGeom prst="rect">
              <a:avLst/>
            </a:prstGeom>
            <a:gradFill rotWithShape="0">
              <a:gsLst>
                <a:gs pos="0">
                  <a:srgbClr val="FFC1C1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75812" name="Rectangle 4"/>
            <p:cNvSpPr>
              <a:spLocks noChangeArrowheads="1"/>
            </p:cNvSpPr>
            <p:nvPr/>
          </p:nvSpPr>
          <p:spPr bwMode="auto">
            <a:xfrm>
              <a:off x="2880" y="2841"/>
              <a:ext cx="163" cy="135"/>
            </a:xfrm>
            <a:prstGeom prst="rect">
              <a:avLst/>
            </a:prstGeom>
            <a:gradFill rotWithShape="0">
              <a:gsLst>
                <a:gs pos="0">
                  <a:srgbClr val="B3B3CD"/>
                </a:gs>
                <a:gs pos="100000">
                  <a:srgbClr val="E9F0F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75813" name="Rectangle 5"/>
            <p:cNvSpPr>
              <a:spLocks noChangeArrowheads="1"/>
            </p:cNvSpPr>
            <p:nvPr/>
          </p:nvSpPr>
          <p:spPr bwMode="auto">
            <a:xfrm>
              <a:off x="336" y="3360"/>
              <a:ext cx="163" cy="135"/>
            </a:xfrm>
            <a:prstGeom prst="rect">
              <a:avLst/>
            </a:prstGeom>
            <a:gradFill rotWithShape="0">
              <a:gsLst>
                <a:gs pos="0">
                  <a:srgbClr val="7FCB77"/>
                </a:gs>
                <a:gs pos="100000">
                  <a:srgbClr val="C5EBCE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375814" name="Rectangle 6"/>
            <p:cNvSpPr>
              <a:spLocks noChangeArrowheads="1"/>
            </p:cNvSpPr>
            <p:nvPr/>
          </p:nvSpPr>
          <p:spPr bwMode="auto">
            <a:xfrm>
              <a:off x="2880" y="3360"/>
              <a:ext cx="2544" cy="135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E5C53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375816" name="Rectangle 8"/>
          <p:cNvSpPr>
            <a:spLocks noChangeArrowheads="1"/>
          </p:cNvSpPr>
          <p:nvPr/>
        </p:nvSpPr>
        <p:spPr bwMode="auto">
          <a:xfrm>
            <a:off x="1703388" y="1933575"/>
            <a:ext cx="8569076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50000"/>
              </a:lnSpc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latin typeface="Symbol" pitchFamily="18" charset="2"/>
              <a:cs typeface="Times New Roman" pitchFamily="18" charset="0"/>
            </a:endParaRPr>
          </a:p>
          <a:p>
            <a:pPr marL="457200" indent="-457200" algn="just"/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Considere um programa para gerenciar clientes, empregados e fornecedores de uma empresa.</a:t>
            </a:r>
          </a:p>
          <a:p>
            <a:pPr marL="457200" indent="-457200" algn="just"/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Para cada tipo de objetos criamos uma classe com atributos e métodos.</a:t>
            </a:r>
          </a:p>
          <a:p>
            <a:pPr marL="457200" indent="-457200" algn="just">
              <a:buFont typeface="Wingdings" pitchFamily="2" charset="2"/>
              <a:buAutoNum type="alphaLcParenR"/>
            </a:pPr>
            <a:endParaRPr lang="pt-BR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457200" indent="-457200" algn="just"/>
            <a:r>
              <a:rPr lang="pt-BR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</a:t>
            </a:r>
            <a:r>
              <a:rPr lang="pt-BR" b="1" u="sng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Exemplo</a:t>
            </a:r>
            <a:endParaRPr lang="en-US" b="1" u="sng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457200" indent="-457200" algn="just"/>
            <a:r>
              <a:rPr 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	</a:t>
            </a:r>
            <a:r>
              <a:rPr lang="pt-BR" b="1" dirty="0">
                <a:cs typeface="Times New Roman" pitchFamily="18" charset="0"/>
              </a:rPr>
              <a:t>Classes Pessoa e Empregado</a:t>
            </a:r>
            <a:r>
              <a:rPr lang="pt-BR" b="1" dirty="0">
                <a:solidFill>
                  <a:srgbClr val="000000"/>
                </a:solidFill>
                <a:cs typeface="Times New Roman" pitchFamily="18" charset="0"/>
              </a:rPr>
              <a:t>:</a:t>
            </a:r>
            <a:endParaRPr lang="pt-BR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grpSp>
        <p:nvGrpSpPr>
          <p:cNvPr id="375817" name="Group 9"/>
          <p:cNvGrpSpPr>
            <a:grpSpLocks/>
          </p:cNvGrpSpPr>
          <p:nvPr/>
        </p:nvGrpSpPr>
        <p:grpSpPr bwMode="auto">
          <a:xfrm>
            <a:off x="3187700" y="4292600"/>
            <a:ext cx="4845050" cy="2012950"/>
            <a:chOff x="2304" y="2592"/>
            <a:chExt cx="7632" cy="3168"/>
          </a:xfrm>
        </p:grpSpPr>
        <p:sp>
          <p:nvSpPr>
            <p:cNvPr id="375818" name="Text Box 10"/>
            <p:cNvSpPr txBox="1">
              <a:spLocks noChangeArrowheads="1"/>
            </p:cNvSpPr>
            <p:nvPr/>
          </p:nvSpPr>
          <p:spPr bwMode="auto">
            <a:xfrm>
              <a:off x="2304" y="2592"/>
              <a:ext cx="2592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ts val="300"/>
                </a:spcBef>
                <a:spcAft>
                  <a:spcPts val="300"/>
                </a:spcAft>
              </a:pPr>
              <a:r>
                <a:rPr lang="pt-BR" sz="1400" b="1">
                  <a:latin typeface="Courier New" pitchFamily="49" charset="0"/>
                </a:rPr>
                <a:t>Pessoa</a:t>
              </a:r>
            </a:p>
          </p:txBody>
        </p:sp>
        <p:sp>
          <p:nvSpPr>
            <p:cNvPr id="375819" name="Text Box 11"/>
            <p:cNvSpPr txBox="1">
              <a:spLocks noChangeArrowheads="1"/>
            </p:cNvSpPr>
            <p:nvPr/>
          </p:nvSpPr>
          <p:spPr bwMode="auto">
            <a:xfrm>
              <a:off x="2304" y="3024"/>
              <a:ext cx="2592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eaLnBrk="0" hangingPunct="0"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nome</a:t>
              </a:r>
            </a:p>
            <a:p>
              <a:pPr eaLnBrk="0" hangingPunct="0"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sexo</a:t>
              </a:r>
            </a:p>
          </p:txBody>
        </p:sp>
        <p:sp>
          <p:nvSpPr>
            <p:cNvPr id="375820" name="Text Box 12"/>
            <p:cNvSpPr txBox="1">
              <a:spLocks noChangeArrowheads="1"/>
            </p:cNvSpPr>
            <p:nvPr/>
          </p:nvSpPr>
          <p:spPr bwMode="auto">
            <a:xfrm>
              <a:off x="2304" y="3744"/>
              <a:ext cx="2592" cy="12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eaLnBrk="0" hangingPunct="0"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devolveSexo()</a:t>
              </a:r>
            </a:p>
            <a:p>
              <a:pPr eaLnBrk="0" hangingPunct="0"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devolveNome()</a:t>
              </a:r>
            </a:p>
            <a:p>
              <a:pPr eaLnBrk="0" hangingPunct="0"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imprime()</a:t>
              </a:r>
            </a:p>
            <a:p>
              <a:pPr eaLnBrk="0" hangingPunct="0">
                <a:spcBef>
                  <a:spcPts val="300"/>
                </a:spcBef>
                <a:spcAft>
                  <a:spcPts val="300"/>
                </a:spcAft>
              </a:pPr>
              <a:endParaRPr lang="pt-BR" sz="1200" b="1">
                <a:latin typeface="Courier New" pitchFamily="49" charset="0"/>
              </a:endParaRPr>
            </a:p>
          </p:txBody>
        </p:sp>
        <p:sp>
          <p:nvSpPr>
            <p:cNvPr id="375821" name="Text Box 13"/>
            <p:cNvSpPr txBox="1">
              <a:spLocks noChangeArrowheads="1"/>
            </p:cNvSpPr>
            <p:nvPr/>
          </p:nvSpPr>
          <p:spPr bwMode="auto">
            <a:xfrm>
              <a:off x="6624" y="2592"/>
              <a:ext cx="3312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ts val="300"/>
                </a:spcBef>
                <a:spcAft>
                  <a:spcPts val="300"/>
                </a:spcAft>
              </a:pPr>
              <a:r>
                <a:rPr lang="pt-BR" sz="1400" b="1">
                  <a:latin typeface="Courier New" pitchFamily="49" charset="0"/>
                </a:rPr>
                <a:t>Empregado</a:t>
              </a:r>
            </a:p>
          </p:txBody>
        </p:sp>
        <p:sp>
          <p:nvSpPr>
            <p:cNvPr id="375822" name="Text Box 14"/>
            <p:cNvSpPr txBox="1">
              <a:spLocks noChangeArrowheads="1"/>
            </p:cNvSpPr>
            <p:nvPr/>
          </p:nvSpPr>
          <p:spPr bwMode="auto">
            <a:xfrm>
              <a:off x="6624" y="3024"/>
              <a:ext cx="3312" cy="10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eaLnBrk="0" hangingPunct="0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nome</a:t>
              </a:r>
            </a:p>
            <a:p>
              <a:pPr eaLnBrk="0" hangingPunct="0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sexo</a:t>
              </a:r>
            </a:p>
            <a:p>
              <a:pPr eaLnBrk="0" hangingPunct="0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salario</a:t>
              </a:r>
            </a:p>
            <a:p>
              <a:pPr eaLnBrk="0" hangingPunct="0">
                <a:spcBef>
                  <a:spcPts val="300"/>
                </a:spcBef>
                <a:spcAft>
                  <a:spcPts val="300"/>
                </a:spcAft>
              </a:pPr>
              <a:endParaRPr lang="pt-BR" sz="1200" b="1">
                <a:latin typeface="Courier New" pitchFamily="49" charset="0"/>
              </a:endParaRPr>
            </a:p>
            <a:p>
              <a:pPr eaLnBrk="0" hangingPunct="0">
                <a:spcBef>
                  <a:spcPts val="300"/>
                </a:spcBef>
                <a:spcAft>
                  <a:spcPts val="300"/>
                </a:spcAft>
              </a:pPr>
              <a:endParaRPr lang="pt-BR" sz="1200" b="1">
                <a:latin typeface="Courier New" pitchFamily="49" charset="0"/>
              </a:endParaRPr>
            </a:p>
          </p:txBody>
        </p:sp>
        <p:sp>
          <p:nvSpPr>
            <p:cNvPr id="375823" name="Text Box 15"/>
            <p:cNvSpPr txBox="1">
              <a:spLocks noChangeArrowheads="1"/>
            </p:cNvSpPr>
            <p:nvPr/>
          </p:nvSpPr>
          <p:spPr bwMode="auto">
            <a:xfrm>
              <a:off x="6624" y="4032"/>
              <a:ext cx="3312" cy="17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eaLnBrk="0" hangingPunct="0">
                <a:lnSpc>
                  <a:spcPct val="8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devolveSexo()</a:t>
              </a:r>
            </a:p>
            <a:p>
              <a:pPr eaLnBrk="0" hangingPunct="0">
                <a:lnSpc>
                  <a:spcPct val="8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devolveNome()</a:t>
              </a:r>
            </a:p>
            <a:p>
              <a:pPr eaLnBrk="0" hangingPunct="0">
                <a:lnSpc>
                  <a:spcPct val="8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devolveSalario()</a:t>
              </a:r>
            </a:p>
            <a:p>
              <a:pPr eaLnBrk="0" hangingPunct="0">
                <a:lnSpc>
                  <a:spcPct val="8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atualizaSalario(sal)</a:t>
              </a:r>
            </a:p>
            <a:p>
              <a:pPr eaLnBrk="0" hangingPunct="0">
                <a:lnSpc>
                  <a:spcPct val="8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pt-BR" sz="1200" b="1">
                  <a:latin typeface="Courier New" pitchFamily="49" charset="0"/>
                </a:rPr>
                <a:t>imprime()</a:t>
              </a:r>
            </a:p>
            <a:p>
              <a:pPr eaLnBrk="0" hangingPunct="0">
                <a:lnSpc>
                  <a:spcPct val="80000"/>
                </a:lnSpc>
                <a:spcBef>
                  <a:spcPts val="300"/>
                </a:spcBef>
                <a:spcAft>
                  <a:spcPts val="300"/>
                </a:spcAft>
              </a:pPr>
              <a:endParaRPr lang="pt-BR" sz="1200" b="1">
                <a:latin typeface="Courier New" pitchFamily="49" charset="0"/>
              </a:endParaRPr>
            </a:p>
          </p:txBody>
        </p:sp>
      </p:grpSp>
      <p:sp>
        <p:nvSpPr>
          <p:cNvPr id="375824" name="Rectangle 16"/>
          <p:cNvSpPr>
            <a:spLocks noChangeArrowheads="1"/>
          </p:cNvSpPr>
          <p:nvPr/>
        </p:nvSpPr>
        <p:spPr bwMode="auto">
          <a:xfrm>
            <a:off x="2838053" y="404664"/>
            <a:ext cx="7956550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–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Generalização ou Herança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10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  <p:sp>
        <p:nvSpPr>
          <p:cNvPr id="377859" name="Rectangle 3"/>
          <p:cNvSpPr>
            <a:spLocks noChangeArrowheads="1"/>
          </p:cNvSpPr>
          <p:nvPr/>
        </p:nvSpPr>
        <p:spPr bwMode="auto">
          <a:xfrm>
            <a:off x="1709819" y="1558776"/>
            <a:ext cx="8713787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just">
              <a:lnSpc>
                <a:spcPct val="50000"/>
              </a:lnSpc>
            </a:pPr>
            <a:endParaRPr lang="pt-B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50000"/>
              </a:lnSpc>
            </a:pPr>
            <a:r>
              <a:rPr lang="pt-BR" sz="2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</a:p>
          <a:p>
            <a:pPr marL="457200" indent="-457200" algn="just"/>
            <a:r>
              <a:rPr lang="pt-BR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Comparando as classes, observamos que: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457200" indent="-457200" algn="just">
              <a:lnSpc>
                <a:spcPct val="50000"/>
              </a:lnSpc>
            </a:pPr>
            <a:endParaRPr lang="pt-BR" sz="2400" dirty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1371600" lvl="2" indent="-457200" algn="just">
              <a:lnSpc>
                <a:spcPct val="90000"/>
              </a:lnSpc>
              <a:spcBef>
                <a:spcPct val="20000"/>
              </a:spcBef>
              <a:buSzPct val="80000"/>
              <a:buBlip>
                <a:blip r:embed="rId3"/>
              </a:buBlip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Ambas possuem os atributos 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e 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sexo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.</a:t>
            </a:r>
          </a:p>
          <a:p>
            <a:pPr marL="1371600" lvl="2" indent="-457200" algn="just">
              <a:lnSpc>
                <a:spcPct val="90000"/>
              </a:lnSpc>
              <a:spcBef>
                <a:spcPct val="20000"/>
              </a:spcBef>
              <a:buSzPct val="80000"/>
              <a:buBlip>
                <a:blip r:embed="rId3"/>
              </a:buBlip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Ambas oferecem os mesmos métodos para buscar o nome e o sexo (</a:t>
            </a:r>
            <a:r>
              <a:rPr lang="pt-BR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devolveNome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()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,</a:t>
            </a:r>
            <a:r>
              <a:rPr lang="pt-BR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devolveSexo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()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).</a:t>
            </a:r>
          </a:p>
          <a:p>
            <a:pPr marL="1371600" lvl="2" indent="-457200" algn="just">
              <a:lnSpc>
                <a:spcPct val="90000"/>
              </a:lnSpc>
              <a:spcBef>
                <a:spcPct val="20000"/>
              </a:spcBef>
              <a:buSzPct val="80000"/>
              <a:buBlip>
                <a:blip r:embed="rId3"/>
              </a:buBlip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 classe 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cs typeface="Courier New" pitchFamily="49" charset="0"/>
              </a:rPr>
              <a:t>Empregado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“adiciona” um novo atributo para armazenar o salário, e os métodos específicos de um empregado.</a:t>
            </a:r>
          </a:p>
          <a:p>
            <a:pPr marL="1371600" lvl="2" indent="-457200" algn="just">
              <a:lnSpc>
                <a:spcPct val="90000"/>
              </a:lnSpc>
              <a:spcBef>
                <a:spcPct val="20000"/>
              </a:spcBef>
              <a:buSzPct val="80000"/>
              <a:buBlip>
                <a:blip r:embed="rId3"/>
              </a:buBlip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Portanto podemos dizer que um empregado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é uma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pessoa com algumas “coisas” a mais.</a:t>
            </a:r>
          </a:p>
          <a:p>
            <a:pPr marL="1371600" lvl="2" indent="-457200" algn="just">
              <a:lnSpc>
                <a:spcPct val="90000"/>
              </a:lnSpc>
              <a:spcBef>
                <a:spcPct val="20000"/>
              </a:spcBef>
              <a:buSzPct val="80000"/>
              <a:buBlip>
                <a:blip r:embed="rId3"/>
              </a:buBlip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Seria interessante se não precisássemos repetir na classe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Empregado 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 código comum à classe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Pessoa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.</a:t>
            </a:r>
          </a:p>
          <a:p>
            <a:pPr marL="1371600" lvl="2" indent="-457200" algn="just">
              <a:lnSpc>
                <a:spcPct val="90000"/>
              </a:lnSpc>
              <a:spcBef>
                <a:spcPct val="20000"/>
              </a:spcBef>
              <a:buSzPct val="80000"/>
              <a:buBlip>
                <a:blip r:embed="rId3"/>
              </a:buBlip>
            </a:pP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Isto é possível se definirmos que a classe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Empregado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herda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as características da classe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Pessoa</a:t>
            </a:r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.</a:t>
            </a:r>
          </a:p>
        </p:txBody>
      </p:sp>
      <p:sp>
        <p:nvSpPr>
          <p:cNvPr id="377860" name="Rectangle 4"/>
          <p:cNvSpPr>
            <a:spLocks noChangeArrowheads="1"/>
          </p:cNvSpPr>
          <p:nvPr/>
        </p:nvSpPr>
        <p:spPr bwMode="auto">
          <a:xfrm>
            <a:off x="2927648" y="404664"/>
            <a:ext cx="7956550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–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Generalização ou Herança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45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1981200" y="1905000"/>
            <a:ext cx="81534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just">
              <a:lnSpc>
                <a:spcPct val="50000"/>
              </a:lnSpc>
            </a:pPr>
            <a:endParaRPr lang="pt-B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50000"/>
              </a:lnSpc>
            </a:pPr>
            <a:r>
              <a:rPr lang="pt-BR" sz="2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  <a:endParaRPr lang="pt-BR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457200" indent="-457200" algn="just"/>
            <a:r>
              <a:rPr lang="pt-BR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  <a:r>
              <a:rPr lang="pt-BR" sz="24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Representação Gráfica</a:t>
            </a:r>
          </a:p>
          <a:p>
            <a:pPr marL="457200" indent="-457200" algn="just"/>
            <a:r>
              <a:rPr lang="pt-BR" sz="20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</a:p>
        </p:txBody>
      </p:sp>
      <p:grpSp>
        <p:nvGrpSpPr>
          <p:cNvPr id="386052" name="Group 4"/>
          <p:cNvGrpSpPr>
            <a:grpSpLocks/>
          </p:cNvGrpSpPr>
          <p:nvPr/>
        </p:nvGrpSpPr>
        <p:grpSpPr bwMode="auto">
          <a:xfrm>
            <a:off x="3503613" y="3141663"/>
            <a:ext cx="1371600" cy="1408112"/>
            <a:chOff x="4464" y="2053"/>
            <a:chExt cx="2160" cy="2217"/>
          </a:xfrm>
        </p:grpSpPr>
        <p:sp>
          <p:nvSpPr>
            <p:cNvPr id="386053" name="Text Box 5"/>
            <p:cNvSpPr txBox="1">
              <a:spLocks noChangeArrowheads="1"/>
            </p:cNvSpPr>
            <p:nvPr/>
          </p:nvSpPr>
          <p:spPr bwMode="auto">
            <a:xfrm>
              <a:off x="4464" y="3775"/>
              <a:ext cx="2160" cy="49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E574E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ts val="300"/>
                </a:spcBef>
                <a:spcAft>
                  <a:spcPts val="600"/>
                </a:spcAft>
              </a:pPr>
              <a:r>
                <a:rPr lang="pt-BR" sz="1400" b="1"/>
                <a:t>Empregado</a:t>
              </a:r>
            </a:p>
          </p:txBody>
        </p:sp>
        <p:sp>
          <p:nvSpPr>
            <p:cNvPr id="386054" name="Text Box 6"/>
            <p:cNvSpPr txBox="1">
              <a:spLocks noChangeArrowheads="1"/>
            </p:cNvSpPr>
            <p:nvPr/>
          </p:nvSpPr>
          <p:spPr bwMode="auto">
            <a:xfrm>
              <a:off x="4662" y="2053"/>
              <a:ext cx="1800" cy="49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E574E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ts val="300"/>
                </a:spcBef>
                <a:spcAft>
                  <a:spcPts val="600"/>
                </a:spcAft>
              </a:pPr>
              <a:r>
                <a:rPr lang="pt-BR" sz="1400" b="1"/>
                <a:t>Pessoa</a:t>
              </a:r>
            </a:p>
          </p:txBody>
        </p:sp>
        <p:sp>
          <p:nvSpPr>
            <p:cNvPr id="386055" name="AutoShape 7"/>
            <p:cNvSpPr>
              <a:spLocks noChangeArrowheads="1"/>
            </p:cNvSpPr>
            <p:nvPr/>
          </p:nvSpPr>
          <p:spPr bwMode="auto">
            <a:xfrm rot="21600000">
              <a:off x="5376" y="2621"/>
              <a:ext cx="360" cy="320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E574E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86056" name="Freeform 8"/>
            <p:cNvSpPr>
              <a:spLocks/>
            </p:cNvSpPr>
            <p:nvPr/>
          </p:nvSpPr>
          <p:spPr bwMode="auto">
            <a:xfrm>
              <a:off x="5550" y="2940"/>
              <a:ext cx="6" cy="825"/>
            </a:xfrm>
            <a:custGeom>
              <a:avLst/>
              <a:gdLst>
                <a:gd name="T0" fmla="*/ 0 w 6"/>
                <a:gd name="T1" fmla="*/ 825 h 825"/>
                <a:gd name="T2" fmla="*/ 6 w 6"/>
                <a:gd name="T3" fmla="*/ 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825">
                  <a:moveTo>
                    <a:pt x="0" y="825"/>
                  </a:moveTo>
                  <a:lnTo>
                    <a:pt x="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5E574E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86057" name="Rectangle 9"/>
          <p:cNvSpPr>
            <a:spLocks noChangeArrowheads="1"/>
          </p:cNvSpPr>
          <p:nvPr/>
        </p:nvSpPr>
        <p:spPr bwMode="auto">
          <a:xfrm>
            <a:off x="3017745" y="476672"/>
            <a:ext cx="7134944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–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Generalização ou Herança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169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  <p:sp>
        <p:nvSpPr>
          <p:cNvPr id="394243" name="AutoShape 3"/>
          <p:cNvSpPr>
            <a:spLocks noChangeArrowheads="1"/>
          </p:cNvSpPr>
          <p:nvPr/>
        </p:nvSpPr>
        <p:spPr bwMode="auto">
          <a:xfrm>
            <a:off x="6553200" y="3733800"/>
            <a:ext cx="3048000" cy="1752600"/>
          </a:xfrm>
          <a:prstGeom prst="wedgeRectCallout">
            <a:avLst>
              <a:gd name="adj1" fmla="val -43750"/>
              <a:gd name="adj2" fmla="val 7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50000"/>
              </a:spcBef>
            </a:pPr>
            <a:endParaRPr lang="pt-BR" sz="2400" b="1">
              <a:latin typeface="Times New Roman" pitchFamily="18" charset="0"/>
            </a:endParaRPr>
          </a:p>
        </p:txBody>
      </p:sp>
      <p:sp>
        <p:nvSpPr>
          <p:cNvPr id="394244" name="Rectangle 4"/>
          <p:cNvSpPr>
            <a:spLocks noChangeArrowheads="1"/>
          </p:cNvSpPr>
          <p:nvPr/>
        </p:nvSpPr>
        <p:spPr bwMode="auto">
          <a:xfrm>
            <a:off x="2135188" y="1989139"/>
            <a:ext cx="8153400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just">
              <a:lnSpc>
                <a:spcPct val="10000"/>
              </a:lnSpc>
            </a:pPr>
            <a:endParaRPr lang="pt-B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4000"/>
              </a:lnSpc>
            </a:pPr>
            <a:r>
              <a:rPr lang="pt-BR" sz="2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</a:p>
          <a:p>
            <a:pPr marL="457200" indent="-457200" algn="just"/>
            <a:r>
              <a:rPr lang="pt-BR" sz="24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Exercícios</a:t>
            </a:r>
            <a:r>
              <a:rPr lang="pt-BR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  <a:r>
              <a:rPr lang="pt-BR" sz="24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</a:p>
          <a:p>
            <a:pPr marL="457200" indent="-457200" algn="just"/>
            <a:endParaRPr lang="pt-BR" sz="2400" b="1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457200" indent="-457200" algn="just"/>
            <a:r>
              <a:rPr lang="pt-BR" sz="1600" b="1" dirty="0">
                <a:cs typeface="Times New Roman" pitchFamily="18" charset="0"/>
              </a:rPr>
              <a:t>1.</a:t>
            </a:r>
            <a:r>
              <a:rPr lang="pt-BR" sz="1600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pt-BR" sz="1600" b="1" dirty="0">
                <a:cs typeface="Times New Roman" pitchFamily="18" charset="0"/>
              </a:rPr>
              <a:t>Organize hierarquicamente em um diagrama as seguintes classes: </a:t>
            </a:r>
          </a:p>
          <a:p>
            <a:pPr marL="457200" indent="-457200" algn="just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1600" b="1" dirty="0">
                <a:cs typeface="Times New Roman" pitchFamily="18" charset="0"/>
              </a:rPr>
              <a:t>       </a:t>
            </a:r>
            <a:r>
              <a:rPr lang="pt-BR" sz="1600" b="1" dirty="0" err="1">
                <a:cs typeface="Times New Roman" pitchFamily="18" charset="0"/>
              </a:rPr>
              <a:t>MembroDaUniversidade</a:t>
            </a:r>
            <a:r>
              <a:rPr lang="pt-BR" sz="1600" b="1" dirty="0">
                <a:cs typeface="Times New Roman" pitchFamily="18" charset="0"/>
              </a:rPr>
              <a:t>, Professor, Coordenador, Empregado, Ex-aluno,       </a:t>
            </a:r>
            <a:r>
              <a:rPr lang="pt-BR" sz="1600" b="1" dirty="0" err="1">
                <a:cs typeface="Times New Roman" pitchFamily="18" charset="0"/>
              </a:rPr>
              <a:t>CorpoDiscente</a:t>
            </a:r>
            <a:r>
              <a:rPr lang="pt-BR" sz="1600" b="1" dirty="0">
                <a:cs typeface="Times New Roman" pitchFamily="18" charset="0"/>
              </a:rPr>
              <a:t>, </a:t>
            </a:r>
            <a:r>
              <a:rPr lang="pt-BR" sz="1600" b="1" dirty="0" err="1">
                <a:cs typeface="Times New Roman" pitchFamily="18" charset="0"/>
              </a:rPr>
              <a:t>AlunoDeGraduacao</a:t>
            </a:r>
            <a:r>
              <a:rPr lang="pt-BR" sz="1600" b="1" dirty="0">
                <a:cs typeface="Times New Roman" pitchFamily="18" charset="0"/>
              </a:rPr>
              <a:t>, </a:t>
            </a:r>
            <a:r>
              <a:rPr lang="pt-BR" sz="1600" b="1" dirty="0" err="1">
                <a:cs typeface="Times New Roman" pitchFamily="18" charset="0"/>
              </a:rPr>
              <a:t>AlunoDePosGraduacao</a:t>
            </a:r>
            <a:r>
              <a:rPr lang="pt-BR" sz="1600" b="1" dirty="0">
                <a:cs typeface="Times New Roman" pitchFamily="18" charset="0"/>
              </a:rPr>
              <a:t>, </a:t>
            </a:r>
            <a:r>
              <a:rPr lang="pt-BR" sz="1600" b="1" dirty="0" err="1">
                <a:cs typeface="Times New Roman" pitchFamily="18" charset="0"/>
              </a:rPr>
              <a:t>Funcionario</a:t>
            </a:r>
            <a:r>
              <a:rPr lang="pt-BR" sz="1600" b="1" dirty="0">
                <a:cs typeface="Times New Roman" pitchFamily="18" charset="0"/>
              </a:rPr>
              <a:t>,       </a:t>
            </a:r>
            <a:r>
              <a:rPr lang="pt-BR" sz="1600" b="1" dirty="0" err="1">
                <a:cs typeface="Times New Roman" pitchFamily="18" charset="0"/>
              </a:rPr>
              <a:t>CorpoDocente</a:t>
            </a:r>
            <a:r>
              <a:rPr lang="pt-BR" sz="1600" b="1" dirty="0">
                <a:cs typeface="Times New Roman" pitchFamily="18" charset="0"/>
              </a:rPr>
              <a:t>.</a:t>
            </a:r>
          </a:p>
          <a:p>
            <a:pPr marL="457200" indent="-457200" algn="just"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1600" b="1" dirty="0">
              <a:cs typeface="Times New Roman" pitchFamily="18" charset="0"/>
            </a:endParaRPr>
          </a:p>
          <a:p>
            <a:pPr marL="457200" indent="-457200" algn="just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1600" b="1" dirty="0">
                <a:cs typeface="Times New Roman" pitchFamily="18" charset="0"/>
              </a:rPr>
              <a:t>2.</a:t>
            </a:r>
            <a:r>
              <a:rPr lang="pt-BR" sz="1600" b="1" dirty="0">
                <a:latin typeface="Times New Roman" pitchFamily="18" charset="0"/>
                <a:cs typeface="Times New Roman" pitchFamily="18" charset="0"/>
              </a:rPr>
              <a:t>    </a:t>
            </a:r>
            <a:r>
              <a:rPr lang="pt-BR" sz="1600" b="1" dirty="0">
                <a:cs typeface="Times New Roman" pitchFamily="18" charset="0"/>
              </a:rPr>
              <a:t>Organize hierarquicamente em um diagrama as seguintes classes: </a:t>
            </a:r>
          </a:p>
          <a:p>
            <a:pPr marL="457200" indent="-457200" algn="just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1600" b="1" dirty="0">
                <a:cs typeface="Times New Roman" pitchFamily="18" charset="0"/>
              </a:rPr>
              <a:t>       </a:t>
            </a:r>
            <a:r>
              <a:rPr lang="pt-BR" sz="1600" b="1" dirty="0" err="1">
                <a:cs typeface="Times New Roman" pitchFamily="18" charset="0"/>
              </a:rPr>
              <a:t>VeiculoTerrestre</a:t>
            </a:r>
            <a:r>
              <a:rPr lang="pt-BR" sz="1600" b="1" dirty="0">
                <a:cs typeface="Times New Roman" pitchFamily="18" charset="0"/>
              </a:rPr>
              <a:t>, </a:t>
            </a:r>
            <a:r>
              <a:rPr lang="pt-BR" sz="1600" b="1" dirty="0" err="1">
                <a:cs typeface="Times New Roman" pitchFamily="18" charset="0"/>
              </a:rPr>
              <a:t>VeiculoAquático</a:t>
            </a:r>
            <a:r>
              <a:rPr lang="pt-BR" sz="1600" b="1" dirty="0">
                <a:cs typeface="Times New Roman" pitchFamily="18" charset="0"/>
              </a:rPr>
              <a:t>, </a:t>
            </a:r>
            <a:r>
              <a:rPr lang="pt-BR" sz="1600" b="1" dirty="0" err="1">
                <a:cs typeface="Times New Roman" pitchFamily="18" charset="0"/>
              </a:rPr>
              <a:t>VeiculoAutoMotor</a:t>
            </a:r>
            <a:r>
              <a:rPr lang="pt-BR" sz="1600" b="1" dirty="0">
                <a:cs typeface="Times New Roman" pitchFamily="18" charset="0"/>
              </a:rPr>
              <a:t>, Carro, Moto, Barco,</a:t>
            </a:r>
          </a:p>
          <a:p>
            <a:pPr marL="457200" indent="-457200" algn="just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pt-BR" sz="1600" b="1" dirty="0">
                <a:cs typeface="Times New Roman" pitchFamily="18" charset="0"/>
              </a:rPr>
              <a:t>       </a:t>
            </a:r>
            <a:r>
              <a:rPr lang="pt-BR" sz="1600" b="1" dirty="0" err="1">
                <a:cs typeface="Times New Roman" pitchFamily="18" charset="0"/>
              </a:rPr>
              <a:t>NavioCargueiro</a:t>
            </a:r>
            <a:r>
              <a:rPr lang="pt-BR" sz="1600" b="1" dirty="0">
                <a:cs typeface="Times New Roman" pitchFamily="18" charset="0"/>
              </a:rPr>
              <a:t>, Caminhão, </a:t>
            </a:r>
            <a:r>
              <a:rPr lang="pt-BR" sz="1600" b="1" dirty="0" err="1">
                <a:cs typeface="Times New Roman" pitchFamily="18" charset="0"/>
              </a:rPr>
              <a:t>VeiculoAnfibio</a:t>
            </a:r>
            <a:r>
              <a:rPr lang="pt-BR" sz="1600" b="1" dirty="0">
                <a:cs typeface="Times New Roman" pitchFamily="18" charset="0"/>
              </a:rPr>
              <a:t>, Submarino, </a:t>
            </a:r>
            <a:r>
              <a:rPr lang="pt-BR" sz="1600" b="1" dirty="0" err="1">
                <a:cs typeface="Times New Roman" pitchFamily="18" charset="0"/>
              </a:rPr>
              <a:t>VeiculoAereo</a:t>
            </a:r>
            <a:r>
              <a:rPr lang="pt-BR" sz="1600" b="1" dirty="0">
                <a:cs typeface="Times New Roman" pitchFamily="18" charset="0"/>
              </a:rPr>
              <a:t>, </a:t>
            </a:r>
            <a:r>
              <a:rPr lang="pt-BR" sz="1600" b="1" dirty="0" err="1">
                <a:cs typeface="Times New Roman" pitchFamily="18" charset="0"/>
              </a:rPr>
              <a:t>Aviao</a:t>
            </a:r>
            <a:r>
              <a:rPr lang="pt-BR" sz="1600" b="1" dirty="0">
                <a:cs typeface="Times New Roman" pitchFamily="18" charset="0"/>
              </a:rPr>
              <a:t>, </a:t>
            </a:r>
            <a:r>
              <a:rPr lang="pt-BR" sz="1600" b="1" dirty="0" err="1">
                <a:cs typeface="Times New Roman" pitchFamily="18" charset="0"/>
              </a:rPr>
              <a:t>HidroAviao</a:t>
            </a:r>
            <a:r>
              <a:rPr lang="pt-BR" sz="1600" b="1" dirty="0">
                <a:cs typeface="Times New Roman" pitchFamily="18" charset="0"/>
              </a:rPr>
              <a:t>.</a:t>
            </a:r>
          </a:p>
        </p:txBody>
      </p:sp>
      <p:sp>
        <p:nvSpPr>
          <p:cNvPr id="394245" name="Rectangle 5"/>
          <p:cNvSpPr>
            <a:spLocks noChangeArrowheads="1"/>
          </p:cNvSpPr>
          <p:nvPr/>
        </p:nvSpPr>
        <p:spPr bwMode="auto">
          <a:xfrm>
            <a:off x="2981500" y="404664"/>
            <a:ext cx="7668344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–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Generalização ou Herança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98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  <p:sp>
        <p:nvSpPr>
          <p:cNvPr id="402435" name="AutoShape 3"/>
          <p:cNvSpPr>
            <a:spLocks noChangeArrowheads="1"/>
          </p:cNvSpPr>
          <p:nvPr/>
        </p:nvSpPr>
        <p:spPr bwMode="auto">
          <a:xfrm>
            <a:off x="6553200" y="3733800"/>
            <a:ext cx="3048000" cy="1752600"/>
          </a:xfrm>
          <a:prstGeom prst="wedgeRectCallout">
            <a:avLst>
              <a:gd name="adj1" fmla="val -43750"/>
              <a:gd name="adj2" fmla="val 7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50000"/>
              </a:spcBef>
            </a:pPr>
            <a:endParaRPr lang="pt-BR" sz="2400" b="1">
              <a:latin typeface="Times New Roman" pitchFamily="18" charset="0"/>
            </a:endParaRP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2286000" y="1905000"/>
            <a:ext cx="8153400" cy="220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just">
              <a:lnSpc>
                <a:spcPct val="10000"/>
              </a:lnSpc>
            </a:pPr>
            <a:endParaRPr lang="pt-BR" sz="240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4000"/>
              </a:lnSpc>
            </a:pPr>
            <a:r>
              <a:rPr lang="pt-BR" sz="20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	</a:t>
            </a:r>
          </a:p>
          <a:p>
            <a:pPr marL="457200" indent="-457200" algn="just"/>
            <a:endParaRPr lang="pt-BR" sz="2400" b="1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457200" indent="-457200" algn="just"/>
            <a:r>
              <a:rPr lang="pt-BR" sz="2400" b="1">
                <a:cs typeface="Times New Roman" pitchFamily="18" charset="0"/>
              </a:rPr>
              <a:t>Fazer o Diagrama de Classes dos exercícios:</a:t>
            </a:r>
          </a:p>
          <a:p>
            <a:pPr marL="457200" indent="-457200" algn="just"/>
            <a:endParaRPr lang="pt-BR" sz="2400" b="1"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Biblioteca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Máquina Coca-Cola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Sistema Bancário</a:t>
            </a:r>
          </a:p>
        </p:txBody>
      </p:sp>
      <p:sp>
        <p:nvSpPr>
          <p:cNvPr id="402438" name="Rectangle 6"/>
          <p:cNvSpPr>
            <a:spLocks noChangeArrowheads="1"/>
          </p:cNvSpPr>
          <p:nvPr/>
        </p:nvSpPr>
        <p:spPr bwMode="auto">
          <a:xfrm>
            <a:off x="3071665" y="476673"/>
            <a:ext cx="7705427" cy="11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Diagrama de Classes –</a:t>
            </a:r>
            <a:r>
              <a:rPr lang="pt-BR" sz="3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36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Exercícios</a:t>
            </a:r>
            <a:endParaRPr lang="pt-B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845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UML – Diagrama de Classes</a:t>
            </a:r>
            <a:endParaRPr lang="en-US"/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Introdução – Diagrama de classes</a:t>
            </a:r>
          </a:p>
          <a:p>
            <a:r>
              <a:rPr lang="pt-BR"/>
              <a:t>Elementos do diagrama de classes</a:t>
            </a:r>
          </a:p>
          <a:p>
            <a:r>
              <a:rPr lang="pt-BR"/>
              <a:t>Exemplo: Sistema de matrícula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345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- Diagrama de Classes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3512" y="1644651"/>
            <a:ext cx="8768556" cy="1906587"/>
          </a:xfrm>
        </p:spPr>
        <p:txBody>
          <a:bodyPr/>
          <a:lstStyle/>
          <a:p>
            <a:pPr algn="just">
              <a:spcAft>
                <a:spcPct val="50000"/>
              </a:spcAft>
            </a:pPr>
            <a:r>
              <a:rPr lang="pt-BR" sz="2600" dirty="0"/>
              <a:t>Mostra um conjunto de classes e seus relacionamentos.</a:t>
            </a:r>
          </a:p>
          <a:p>
            <a:pPr algn="just">
              <a:spcAft>
                <a:spcPct val="50000"/>
              </a:spcAft>
            </a:pPr>
            <a:r>
              <a:rPr lang="pt-BR" sz="2600" dirty="0"/>
              <a:t>É o diagrama central da modelagem orientada a objetos.</a:t>
            </a:r>
          </a:p>
        </p:txBody>
      </p:sp>
      <p:grpSp>
        <p:nvGrpSpPr>
          <p:cNvPr id="260100" name="Group 4"/>
          <p:cNvGrpSpPr>
            <a:grpSpLocks/>
          </p:cNvGrpSpPr>
          <p:nvPr/>
        </p:nvGrpSpPr>
        <p:grpSpPr bwMode="auto">
          <a:xfrm>
            <a:off x="2514601" y="4116387"/>
            <a:ext cx="1882775" cy="1584325"/>
            <a:chOff x="378" y="2592"/>
            <a:chExt cx="1439" cy="998"/>
          </a:xfrm>
        </p:grpSpPr>
        <p:grpSp>
          <p:nvGrpSpPr>
            <p:cNvPr id="260101" name="Group 5"/>
            <p:cNvGrpSpPr>
              <a:grpSpLocks/>
            </p:cNvGrpSpPr>
            <p:nvPr/>
          </p:nvGrpSpPr>
          <p:grpSpPr bwMode="auto">
            <a:xfrm>
              <a:off x="384" y="2784"/>
              <a:ext cx="1392" cy="476"/>
              <a:chOff x="384" y="2784"/>
              <a:chExt cx="1057" cy="476"/>
            </a:xfrm>
          </p:grpSpPr>
          <p:sp>
            <p:nvSpPr>
              <p:cNvPr id="260102" name="Rectangle 6"/>
              <p:cNvSpPr>
                <a:spLocks noChangeArrowheads="1"/>
              </p:cNvSpPr>
              <p:nvPr/>
            </p:nvSpPr>
            <p:spPr bwMode="auto">
              <a:xfrm>
                <a:off x="385" y="3027"/>
                <a:ext cx="1056" cy="23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260103" name="Line 7"/>
              <p:cNvSpPr>
                <a:spLocks noChangeShapeType="1"/>
              </p:cNvSpPr>
              <p:nvPr/>
            </p:nvSpPr>
            <p:spPr bwMode="auto">
              <a:xfrm>
                <a:off x="384" y="2784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260104" name="Line 8"/>
              <p:cNvSpPr>
                <a:spLocks noChangeShapeType="1"/>
              </p:cNvSpPr>
              <p:nvPr/>
            </p:nvSpPr>
            <p:spPr bwMode="auto">
              <a:xfrm>
                <a:off x="384" y="3120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pt-BR"/>
              </a:p>
            </p:txBody>
          </p:sp>
        </p:grpSp>
        <p:sp>
          <p:nvSpPr>
            <p:cNvPr id="260105" name="Text Box 9"/>
            <p:cNvSpPr txBox="1">
              <a:spLocks noChangeArrowheads="1"/>
            </p:cNvSpPr>
            <p:nvPr/>
          </p:nvSpPr>
          <p:spPr bwMode="auto">
            <a:xfrm>
              <a:off x="384" y="2592"/>
              <a:ext cx="139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000">
                  <a:latin typeface="Verdana" pitchFamily="34" charset="0"/>
                </a:rPr>
                <a:t>Aluno</a:t>
              </a:r>
            </a:p>
          </p:txBody>
        </p:sp>
        <p:sp>
          <p:nvSpPr>
            <p:cNvPr id="260106" name="Text Box 10"/>
            <p:cNvSpPr txBox="1">
              <a:spLocks noChangeArrowheads="1"/>
            </p:cNvSpPr>
            <p:nvPr/>
          </p:nvSpPr>
          <p:spPr bwMode="auto">
            <a:xfrm>
              <a:off x="387" y="2784"/>
              <a:ext cx="13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t-BR" sz="1000">
                  <a:latin typeface="Verdana" pitchFamily="34" charset="0"/>
                </a:rPr>
                <a:t>nome: Texto</a:t>
              </a:r>
            </a:p>
            <a:p>
              <a:r>
                <a:rPr lang="pt-BR" sz="1000">
                  <a:latin typeface="Verdana" pitchFamily="34" charset="0"/>
                </a:rPr>
                <a:t>matrícula: Inteiro</a:t>
              </a:r>
            </a:p>
          </p:txBody>
        </p:sp>
        <p:sp>
          <p:nvSpPr>
            <p:cNvPr id="260107" name="Text Box 11"/>
            <p:cNvSpPr txBox="1">
              <a:spLocks noChangeArrowheads="1"/>
            </p:cNvSpPr>
            <p:nvPr/>
          </p:nvSpPr>
          <p:spPr bwMode="auto">
            <a:xfrm>
              <a:off x="378" y="3148"/>
              <a:ext cx="1439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1000">
                  <a:latin typeface="Verdana" pitchFamily="34" charset="0"/>
                </a:rPr>
                <a:t>definirNome(nome)</a:t>
              </a:r>
            </a:p>
            <a:p>
              <a:r>
                <a:rPr lang="pt-BR" sz="1000">
                  <a:latin typeface="Verdana" pitchFamily="34" charset="0"/>
                </a:rPr>
                <a:t>obterNome()</a:t>
              </a:r>
            </a:p>
            <a:p>
              <a:r>
                <a:rPr lang="pt-BR" sz="1000">
                  <a:latin typeface="Verdana" pitchFamily="34" charset="0"/>
                </a:rPr>
                <a:t>definirMatricula(matricula)</a:t>
              </a:r>
            </a:p>
            <a:p>
              <a:r>
                <a:rPr lang="pt-BR" sz="1000">
                  <a:latin typeface="Verdana" pitchFamily="34" charset="0"/>
                </a:rPr>
                <a:t>obterMatricula</a:t>
              </a:r>
            </a:p>
          </p:txBody>
        </p:sp>
      </p:grpSp>
      <p:grpSp>
        <p:nvGrpSpPr>
          <p:cNvPr id="260108" name="Group 12"/>
          <p:cNvGrpSpPr>
            <a:grpSpLocks/>
          </p:cNvGrpSpPr>
          <p:nvPr/>
        </p:nvGrpSpPr>
        <p:grpSpPr bwMode="auto">
          <a:xfrm>
            <a:off x="5105400" y="3049587"/>
            <a:ext cx="1893888" cy="1685925"/>
            <a:chOff x="2112" y="2689"/>
            <a:chExt cx="1448" cy="1062"/>
          </a:xfrm>
        </p:grpSpPr>
        <p:sp>
          <p:nvSpPr>
            <p:cNvPr id="260109" name="Line 13"/>
            <p:cNvSpPr>
              <a:spLocks noChangeShapeType="1"/>
            </p:cNvSpPr>
            <p:nvPr/>
          </p:nvSpPr>
          <p:spPr bwMode="auto">
            <a:xfrm>
              <a:off x="2118" y="2881"/>
              <a:ext cx="13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pt-BR"/>
            </a:p>
          </p:txBody>
        </p:sp>
        <p:sp>
          <p:nvSpPr>
            <p:cNvPr id="260110" name="Line 14"/>
            <p:cNvSpPr>
              <a:spLocks noChangeShapeType="1"/>
            </p:cNvSpPr>
            <p:nvPr/>
          </p:nvSpPr>
          <p:spPr bwMode="auto">
            <a:xfrm>
              <a:off x="2118" y="3396"/>
              <a:ext cx="13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pt-BR"/>
            </a:p>
          </p:txBody>
        </p:sp>
        <p:sp>
          <p:nvSpPr>
            <p:cNvPr id="260111" name="Rectangle 15"/>
            <p:cNvSpPr>
              <a:spLocks noChangeArrowheads="1"/>
            </p:cNvSpPr>
            <p:nvPr/>
          </p:nvSpPr>
          <p:spPr bwMode="auto">
            <a:xfrm>
              <a:off x="2119" y="3124"/>
              <a:ext cx="1391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260112" name="Text Box 16"/>
            <p:cNvSpPr txBox="1">
              <a:spLocks noChangeArrowheads="1"/>
            </p:cNvSpPr>
            <p:nvPr/>
          </p:nvSpPr>
          <p:spPr bwMode="auto">
            <a:xfrm>
              <a:off x="2118" y="2689"/>
              <a:ext cx="139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000">
                  <a:latin typeface="Verdana" pitchFamily="34" charset="0"/>
                </a:rPr>
                <a:t>Turma</a:t>
              </a:r>
            </a:p>
          </p:txBody>
        </p:sp>
        <p:sp>
          <p:nvSpPr>
            <p:cNvPr id="260113" name="Text Box 17"/>
            <p:cNvSpPr txBox="1">
              <a:spLocks noChangeArrowheads="1"/>
            </p:cNvSpPr>
            <p:nvPr/>
          </p:nvSpPr>
          <p:spPr bwMode="auto">
            <a:xfrm>
              <a:off x="2121" y="2881"/>
              <a:ext cx="1389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t-BR" sz="1000">
                  <a:latin typeface="Verdana" pitchFamily="34" charset="0"/>
                </a:rPr>
                <a:t>código: Texto</a:t>
              </a:r>
            </a:p>
            <a:p>
              <a:r>
                <a:rPr lang="pt-BR" sz="1000">
                  <a:latin typeface="Verdana" pitchFamily="34" charset="0"/>
                </a:rPr>
                <a:t>sala: Texto</a:t>
              </a:r>
            </a:p>
            <a:p>
              <a:r>
                <a:rPr lang="pt-BR" sz="1000">
                  <a:latin typeface="Verdana" pitchFamily="34" charset="0"/>
                </a:rPr>
                <a:t>horario: Horario</a:t>
              </a:r>
            </a:p>
            <a:p>
              <a:endParaRPr lang="pt-BR" sz="1000">
                <a:latin typeface="Verdana" pitchFamily="34" charset="0"/>
              </a:endParaRPr>
            </a:p>
          </p:txBody>
        </p:sp>
        <p:sp>
          <p:nvSpPr>
            <p:cNvPr id="260114" name="Text Box 18"/>
            <p:cNvSpPr txBox="1">
              <a:spLocks noChangeArrowheads="1"/>
            </p:cNvSpPr>
            <p:nvPr/>
          </p:nvSpPr>
          <p:spPr bwMode="auto">
            <a:xfrm>
              <a:off x="2112" y="3405"/>
              <a:ext cx="144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1000">
                  <a:latin typeface="Verdana" pitchFamily="34" charset="0"/>
                </a:rPr>
                <a:t>estaAberta()</a:t>
              </a:r>
            </a:p>
            <a:p>
              <a:r>
                <a:rPr lang="pt-BR" sz="1000">
                  <a:latin typeface="Verdana" pitchFamily="34" charset="0"/>
                </a:rPr>
                <a:t>definirProfessor(professor)</a:t>
              </a:r>
            </a:p>
            <a:p>
              <a:r>
                <a:rPr lang="pt-BR" sz="1000">
                  <a:latin typeface="Verdana" pitchFamily="34" charset="0"/>
                </a:rPr>
                <a:t>incluirAluno(aluno)</a:t>
              </a:r>
            </a:p>
          </p:txBody>
        </p:sp>
      </p:grpSp>
      <p:sp>
        <p:nvSpPr>
          <p:cNvPr id="260115" name="Text Box 19"/>
          <p:cNvSpPr txBox="1">
            <a:spLocks noChangeArrowheads="1"/>
          </p:cNvSpPr>
          <p:nvPr/>
        </p:nvSpPr>
        <p:spPr bwMode="auto">
          <a:xfrm>
            <a:off x="3352800" y="3429001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000">
                <a:latin typeface="Verdana" pitchFamily="34" charset="0"/>
              </a:rPr>
              <a:t>está-matriculado-em</a:t>
            </a:r>
          </a:p>
        </p:txBody>
      </p:sp>
      <p:grpSp>
        <p:nvGrpSpPr>
          <p:cNvPr id="260116" name="Group 20"/>
          <p:cNvGrpSpPr>
            <a:grpSpLocks/>
          </p:cNvGrpSpPr>
          <p:nvPr/>
        </p:nvGrpSpPr>
        <p:grpSpPr bwMode="auto">
          <a:xfrm>
            <a:off x="7848600" y="4116387"/>
            <a:ext cx="1828800" cy="1584325"/>
            <a:chOff x="378" y="2592"/>
            <a:chExt cx="1398" cy="998"/>
          </a:xfrm>
        </p:grpSpPr>
        <p:grpSp>
          <p:nvGrpSpPr>
            <p:cNvPr id="260117" name="Group 21"/>
            <p:cNvGrpSpPr>
              <a:grpSpLocks/>
            </p:cNvGrpSpPr>
            <p:nvPr/>
          </p:nvGrpSpPr>
          <p:grpSpPr bwMode="auto">
            <a:xfrm>
              <a:off x="384" y="2784"/>
              <a:ext cx="1392" cy="476"/>
              <a:chOff x="384" y="2784"/>
              <a:chExt cx="1057" cy="476"/>
            </a:xfrm>
          </p:grpSpPr>
          <p:sp>
            <p:nvSpPr>
              <p:cNvPr id="260118" name="Rectangle 22"/>
              <p:cNvSpPr>
                <a:spLocks noChangeArrowheads="1"/>
              </p:cNvSpPr>
              <p:nvPr/>
            </p:nvSpPr>
            <p:spPr bwMode="auto">
              <a:xfrm>
                <a:off x="385" y="3027"/>
                <a:ext cx="1056" cy="23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260119" name="Line 23"/>
              <p:cNvSpPr>
                <a:spLocks noChangeShapeType="1"/>
              </p:cNvSpPr>
              <p:nvPr/>
            </p:nvSpPr>
            <p:spPr bwMode="auto">
              <a:xfrm>
                <a:off x="384" y="2784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260120" name="Line 24"/>
              <p:cNvSpPr>
                <a:spLocks noChangeShapeType="1"/>
              </p:cNvSpPr>
              <p:nvPr/>
            </p:nvSpPr>
            <p:spPr bwMode="auto">
              <a:xfrm>
                <a:off x="384" y="3120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pt-BR"/>
              </a:p>
            </p:txBody>
          </p:sp>
        </p:grpSp>
        <p:sp>
          <p:nvSpPr>
            <p:cNvPr id="260121" name="Text Box 25"/>
            <p:cNvSpPr txBox="1">
              <a:spLocks noChangeArrowheads="1"/>
            </p:cNvSpPr>
            <p:nvPr/>
          </p:nvSpPr>
          <p:spPr bwMode="auto">
            <a:xfrm>
              <a:off x="384" y="2592"/>
              <a:ext cx="139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000">
                  <a:latin typeface="Verdana" pitchFamily="34" charset="0"/>
                </a:rPr>
                <a:t>Professor</a:t>
              </a:r>
            </a:p>
          </p:txBody>
        </p:sp>
        <p:sp>
          <p:nvSpPr>
            <p:cNvPr id="260122" name="Text Box 26"/>
            <p:cNvSpPr txBox="1">
              <a:spLocks noChangeArrowheads="1"/>
            </p:cNvSpPr>
            <p:nvPr/>
          </p:nvSpPr>
          <p:spPr bwMode="auto">
            <a:xfrm>
              <a:off x="387" y="2784"/>
              <a:ext cx="13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t-BR" sz="1000">
                  <a:latin typeface="Verdana" pitchFamily="34" charset="0"/>
                </a:rPr>
                <a:t>nome: Texto</a:t>
              </a:r>
            </a:p>
            <a:p>
              <a:r>
                <a:rPr lang="pt-BR" sz="1000">
                  <a:latin typeface="Verdana" pitchFamily="34" charset="0"/>
                </a:rPr>
                <a:t>titulação: Texto</a:t>
              </a:r>
            </a:p>
          </p:txBody>
        </p:sp>
        <p:sp>
          <p:nvSpPr>
            <p:cNvPr id="260123" name="Text Box 27"/>
            <p:cNvSpPr txBox="1">
              <a:spLocks noChangeArrowheads="1"/>
            </p:cNvSpPr>
            <p:nvPr/>
          </p:nvSpPr>
          <p:spPr bwMode="auto">
            <a:xfrm>
              <a:off x="378" y="3148"/>
              <a:ext cx="1231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1000">
                  <a:latin typeface="Verdana" pitchFamily="34" charset="0"/>
                </a:rPr>
                <a:t>definirNome(nome)</a:t>
              </a:r>
            </a:p>
            <a:p>
              <a:r>
                <a:rPr lang="pt-BR" sz="1000">
                  <a:latin typeface="Verdana" pitchFamily="34" charset="0"/>
                </a:rPr>
                <a:t>obterNome()</a:t>
              </a:r>
            </a:p>
            <a:p>
              <a:r>
                <a:rPr lang="pt-BR" sz="1000">
                  <a:latin typeface="Verdana" pitchFamily="34" charset="0"/>
                </a:rPr>
                <a:t>definirTitulacao(titulo)</a:t>
              </a:r>
            </a:p>
            <a:p>
              <a:r>
                <a:rPr lang="pt-BR" sz="1000">
                  <a:latin typeface="Verdana" pitchFamily="34" charset="0"/>
                </a:rPr>
                <a:t>obterTitulacao</a:t>
              </a:r>
            </a:p>
          </p:txBody>
        </p:sp>
      </p:grpSp>
      <p:sp>
        <p:nvSpPr>
          <p:cNvPr id="260124" name="Text Box 28"/>
          <p:cNvSpPr txBox="1">
            <a:spLocks noChangeArrowheads="1"/>
          </p:cNvSpPr>
          <p:nvPr/>
        </p:nvSpPr>
        <p:spPr bwMode="auto">
          <a:xfrm>
            <a:off x="7239000" y="3429001"/>
            <a:ext cx="12636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000">
                <a:latin typeface="Verdana" pitchFamily="34" charset="0"/>
              </a:rPr>
              <a:t>é-ministrada-por</a:t>
            </a:r>
          </a:p>
        </p:txBody>
      </p:sp>
      <p:cxnSp>
        <p:nvCxnSpPr>
          <p:cNvPr id="260125" name="AutoShape 29"/>
          <p:cNvCxnSpPr>
            <a:cxnSpLocks noChangeShapeType="1"/>
            <a:stCxn id="260105" idx="0"/>
            <a:endCxn id="260113" idx="1"/>
          </p:cNvCxnSpPr>
          <p:nvPr/>
        </p:nvCxnSpPr>
        <p:spPr bwMode="auto">
          <a:xfrm rot="16200000">
            <a:off x="4069557" y="3069432"/>
            <a:ext cx="411163" cy="16827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0126" name="AutoShape 30"/>
          <p:cNvCxnSpPr>
            <a:cxnSpLocks noChangeShapeType="1"/>
            <a:stCxn id="260121" idx="0"/>
            <a:endCxn id="260113" idx="3"/>
          </p:cNvCxnSpPr>
          <p:nvPr/>
        </p:nvCxnSpPr>
        <p:spPr bwMode="auto">
          <a:xfrm rot="5400000" flipH="1">
            <a:off x="7645401" y="2994026"/>
            <a:ext cx="411163" cy="183356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2205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Elementos de um diagrama de classes</a:t>
            </a:r>
          </a:p>
          <a:p>
            <a:endParaRPr lang="pt-BR"/>
          </a:p>
          <a:p>
            <a:pPr lvl="1"/>
            <a:r>
              <a:rPr lang="pt-BR"/>
              <a:t>Classes</a:t>
            </a:r>
          </a:p>
          <a:p>
            <a:pPr lvl="1"/>
            <a:r>
              <a:rPr lang="pt-BR"/>
              <a:t>Relacionamentos</a:t>
            </a:r>
          </a:p>
          <a:p>
            <a:pPr lvl="2"/>
            <a:r>
              <a:rPr lang="pt-BR"/>
              <a:t>Associação</a:t>
            </a:r>
          </a:p>
          <a:p>
            <a:pPr lvl="3"/>
            <a:r>
              <a:rPr lang="pt-BR"/>
              <a:t>Agregação</a:t>
            </a:r>
          </a:p>
          <a:p>
            <a:pPr lvl="3"/>
            <a:r>
              <a:rPr lang="pt-BR"/>
              <a:t>Composição</a:t>
            </a:r>
          </a:p>
          <a:p>
            <a:pPr lvl="2"/>
            <a:r>
              <a:rPr lang="pt-BR"/>
              <a:t>Generalização</a:t>
            </a:r>
          </a:p>
          <a:p>
            <a:pPr lvl="2"/>
            <a:r>
              <a:rPr lang="pt-BR"/>
              <a:t>Dependência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94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Elementos de um diagrama de classes</a:t>
            </a:r>
          </a:p>
          <a:p>
            <a:endParaRPr lang="pt-BR"/>
          </a:p>
          <a:p>
            <a:pPr lvl="1"/>
            <a:r>
              <a:rPr lang="pt-BR" b="1">
                <a:solidFill>
                  <a:schemeClr val="hlink"/>
                </a:solidFill>
              </a:rPr>
              <a:t>Classes</a:t>
            </a:r>
          </a:p>
          <a:p>
            <a:pPr lvl="1"/>
            <a:r>
              <a:rPr lang="pt-BR"/>
              <a:t>Relacionamentos</a:t>
            </a:r>
          </a:p>
          <a:p>
            <a:pPr lvl="2"/>
            <a:r>
              <a:rPr lang="pt-BR"/>
              <a:t>Associação</a:t>
            </a:r>
          </a:p>
          <a:p>
            <a:pPr lvl="3"/>
            <a:r>
              <a:rPr lang="pt-BR"/>
              <a:t>Agregação</a:t>
            </a:r>
          </a:p>
          <a:p>
            <a:pPr lvl="3"/>
            <a:r>
              <a:rPr lang="pt-BR"/>
              <a:t>Composição</a:t>
            </a:r>
          </a:p>
          <a:p>
            <a:pPr lvl="2"/>
            <a:r>
              <a:rPr lang="pt-BR"/>
              <a:t>Generalização</a:t>
            </a:r>
          </a:p>
          <a:p>
            <a:pPr lvl="2"/>
            <a:r>
              <a:rPr lang="pt-BR"/>
              <a:t>Dependência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8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259C4324-1326-0049-B5AC-58BDB40FB7D0}"/>
              </a:ext>
            </a:extLst>
          </p:cNvPr>
          <p:cNvSpPr txBox="1"/>
          <p:nvPr/>
        </p:nvSpPr>
        <p:spPr>
          <a:xfrm>
            <a:off x="4677141" y="2764219"/>
            <a:ext cx="5028014" cy="50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Modelagem de Software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C02659-2BE5-2849-8C8F-7D9155C9A7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793" y="2055979"/>
            <a:ext cx="2348565" cy="19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5632" y="1577182"/>
            <a:ext cx="8229600" cy="4876800"/>
          </a:xfrm>
        </p:spPr>
        <p:txBody>
          <a:bodyPr>
            <a:normAutofit lnSpcReduction="10000"/>
          </a:bodyPr>
          <a:lstStyle/>
          <a:p>
            <a:pPr algn="just">
              <a:buFontTx/>
              <a:buNone/>
            </a:pPr>
            <a:r>
              <a:rPr lang="pt-BR" sz="2400" b="1" dirty="0">
                <a:solidFill>
                  <a:schemeClr val="hlink"/>
                </a:solidFill>
              </a:rPr>
              <a:t>Classes</a:t>
            </a:r>
          </a:p>
          <a:p>
            <a:pPr algn="just"/>
            <a:r>
              <a:rPr lang="pt-BR" sz="2400" dirty="0"/>
              <a:t>Graficamente, as classes são representadas por retângulos incluindo </a:t>
            </a:r>
            <a:r>
              <a:rPr lang="pt-BR" sz="2400" u="sng" dirty="0"/>
              <a:t>nome</a:t>
            </a:r>
            <a:r>
              <a:rPr lang="pt-BR" sz="2400" dirty="0"/>
              <a:t>, </a:t>
            </a:r>
            <a:r>
              <a:rPr lang="pt-BR" sz="2400" u="sng" dirty="0"/>
              <a:t>atributos</a:t>
            </a:r>
            <a:r>
              <a:rPr lang="pt-BR" sz="2400" dirty="0"/>
              <a:t> e </a:t>
            </a:r>
            <a:r>
              <a:rPr lang="pt-BR" sz="2400" u="sng" dirty="0"/>
              <a:t>métodos</a:t>
            </a:r>
            <a:r>
              <a:rPr lang="pt-BR" sz="2400" dirty="0"/>
              <a:t>.</a:t>
            </a:r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Devem receber nomes de acordo com o vocabulário do domínio do problema.</a:t>
            </a:r>
          </a:p>
          <a:p>
            <a:pPr algn="just"/>
            <a:r>
              <a:rPr lang="pt-BR" sz="2400" dirty="0"/>
              <a:t>É comum adotar um padrão para nomeá-las</a:t>
            </a:r>
          </a:p>
          <a:p>
            <a:pPr lvl="1" algn="just">
              <a:buFontTx/>
              <a:buNone/>
            </a:pPr>
            <a:r>
              <a:rPr lang="pt-BR" sz="2000" b="1" dirty="0" err="1">
                <a:solidFill>
                  <a:schemeClr val="hlink"/>
                </a:solidFill>
              </a:rPr>
              <a:t>Ex</a:t>
            </a:r>
            <a:r>
              <a:rPr lang="pt-BR" sz="2000" b="1" dirty="0">
                <a:solidFill>
                  <a:schemeClr val="hlink"/>
                </a:solidFill>
              </a:rPr>
              <a:t>: </a:t>
            </a:r>
            <a:r>
              <a:rPr lang="pt-BR" sz="2000" dirty="0"/>
              <a:t>todos os nomes de classes serão substantivos singulares </a:t>
            </a:r>
            <a:br>
              <a:rPr lang="pt-BR" sz="2000" dirty="0"/>
            </a:br>
            <a:r>
              <a:rPr lang="pt-BR" sz="2000" dirty="0"/>
              <a:t>   com a primeira letra maiúscula</a:t>
            </a:r>
          </a:p>
          <a:p>
            <a:pPr algn="just"/>
            <a:endParaRPr lang="pt-BR" sz="1400" dirty="0"/>
          </a:p>
        </p:txBody>
      </p:sp>
      <p:grpSp>
        <p:nvGrpSpPr>
          <p:cNvPr id="262148" name="Group 4"/>
          <p:cNvGrpSpPr>
            <a:grpSpLocks/>
          </p:cNvGrpSpPr>
          <p:nvPr/>
        </p:nvGrpSpPr>
        <p:grpSpPr bwMode="auto">
          <a:xfrm>
            <a:off x="5202857" y="2881312"/>
            <a:ext cx="1828800" cy="1584325"/>
            <a:chOff x="378" y="2592"/>
            <a:chExt cx="1398" cy="998"/>
          </a:xfrm>
        </p:grpSpPr>
        <p:grpSp>
          <p:nvGrpSpPr>
            <p:cNvPr id="262149" name="Group 5"/>
            <p:cNvGrpSpPr>
              <a:grpSpLocks/>
            </p:cNvGrpSpPr>
            <p:nvPr/>
          </p:nvGrpSpPr>
          <p:grpSpPr bwMode="auto">
            <a:xfrm>
              <a:off x="384" y="2784"/>
              <a:ext cx="1392" cy="476"/>
              <a:chOff x="384" y="2784"/>
              <a:chExt cx="1057" cy="476"/>
            </a:xfrm>
          </p:grpSpPr>
          <p:sp>
            <p:nvSpPr>
              <p:cNvPr id="262150" name="Rectangle 6"/>
              <p:cNvSpPr>
                <a:spLocks noChangeArrowheads="1"/>
              </p:cNvSpPr>
              <p:nvPr/>
            </p:nvSpPr>
            <p:spPr bwMode="auto">
              <a:xfrm>
                <a:off x="385" y="3027"/>
                <a:ext cx="1056" cy="23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262151" name="Line 7"/>
              <p:cNvSpPr>
                <a:spLocks noChangeShapeType="1"/>
              </p:cNvSpPr>
              <p:nvPr/>
            </p:nvSpPr>
            <p:spPr bwMode="auto">
              <a:xfrm>
                <a:off x="384" y="2784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262152" name="Line 8"/>
              <p:cNvSpPr>
                <a:spLocks noChangeShapeType="1"/>
              </p:cNvSpPr>
              <p:nvPr/>
            </p:nvSpPr>
            <p:spPr bwMode="auto">
              <a:xfrm>
                <a:off x="384" y="3120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pt-BR"/>
              </a:p>
            </p:txBody>
          </p:sp>
        </p:grpSp>
        <p:sp>
          <p:nvSpPr>
            <p:cNvPr id="262153" name="Text Box 9"/>
            <p:cNvSpPr txBox="1">
              <a:spLocks noChangeArrowheads="1"/>
            </p:cNvSpPr>
            <p:nvPr/>
          </p:nvSpPr>
          <p:spPr bwMode="auto">
            <a:xfrm>
              <a:off x="384" y="2592"/>
              <a:ext cx="139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000">
                  <a:latin typeface="Verdana" pitchFamily="34" charset="0"/>
                </a:rPr>
                <a:t>Nome_da_classe</a:t>
              </a:r>
            </a:p>
          </p:txBody>
        </p:sp>
        <p:sp>
          <p:nvSpPr>
            <p:cNvPr id="262154" name="Text Box 10"/>
            <p:cNvSpPr txBox="1">
              <a:spLocks noChangeArrowheads="1"/>
            </p:cNvSpPr>
            <p:nvPr/>
          </p:nvSpPr>
          <p:spPr bwMode="auto">
            <a:xfrm>
              <a:off x="386" y="2784"/>
              <a:ext cx="139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t-BR" sz="1000">
                  <a:latin typeface="Verdana" pitchFamily="34" charset="0"/>
                </a:rPr>
                <a:t>atributo1</a:t>
              </a:r>
            </a:p>
            <a:p>
              <a:r>
                <a:rPr lang="pt-BR" sz="1000">
                  <a:latin typeface="Verdana" pitchFamily="34" charset="0"/>
                </a:rPr>
                <a:t>atributo2</a:t>
              </a:r>
            </a:p>
            <a:p>
              <a:r>
                <a:rPr lang="pt-BR" sz="1000">
                  <a:latin typeface="Verdana" pitchFamily="34" charset="0"/>
                </a:rPr>
                <a:t>...</a:t>
              </a:r>
            </a:p>
          </p:txBody>
        </p:sp>
        <p:sp>
          <p:nvSpPr>
            <p:cNvPr id="262155" name="Text Box 11"/>
            <p:cNvSpPr txBox="1">
              <a:spLocks noChangeArrowheads="1"/>
            </p:cNvSpPr>
            <p:nvPr/>
          </p:nvSpPr>
          <p:spPr bwMode="auto">
            <a:xfrm>
              <a:off x="378" y="3148"/>
              <a:ext cx="57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t-BR" sz="1000">
                  <a:latin typeface="Verdana" pitchFamily="34" charset="0"/>
                </a:rPr>
                <a:t>metodo1</a:t>
              </a:r>
            </a:p>
            <a:p>
              <a:r>
                <a:rPr lang="pt-BR" sz="1000">
                  <a:latin typeface="Verdana" pitchFamily="34" charset="0"/>
                </a:rPr>
                <a:t>metodo2</a:t>
              </a:r>
            </a:p>
            <a:p>
              <a:r>
                <a:rPr lang="pt-BR" sz="1000">
                  <a:latin typeface="Verdana" pitchFamily="34" charset="0"/>
                </a:rPr>
                <a:t>metodo3</a:t>
              </a:r>
            </a:p>
            <a:p>
              <a:r>
                <a:rPr lang="pt-BR" sz="1000">
                  <a:latin typeface="Verdana" pitchFamily="34" charset="0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2736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5600" y="1628800"/>
            <a:ext cx="7848872" cy="41148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pt-BR" b="1" dirty="0">
                <a:solidFill>
                  <a:schemeClr val="hlink"/>
                </a:solidFill>
              </a:rPr>
              <a:t>Classes</a:t>
            </a:r>
          </a:p>
          <a:p>
            <a:r>
              <a:rPr lang="pt-BR" dirty="0"/>
              <a:t>Atributos</a:t>
            </a:r>
          </a:p>
          <a:p>
            <a:pPr lvl="1"/>
            <a:r>
              <a:rPr lang="pt-BR" dirty="0"/>
              <a:t>Representam o conjunto de características (estado)</a:t>
            </a:r>
            <a:br>
              <a:rPr lang="pt-BR" dirty="0"/>
            </a:br>
            <a:r>
              <a:rPr lang="pt-BR" dirty="0"/>
              <a:t>dos objetos daquela classe</a:t>
            </a:r>
          </a:p>
          <a:p>
            <a:pPr lvl="1"/>
            <a:r>
              <a:rPr lang="pt-BR" dirty="0"/>
              <a:t>Visibilidade:</a:t>
            </a:r>
          </a:p>
          <a:p>
            <a:pPr lvl="2">
              <a:buFontTx/>
              <a:buNone/>
            </a:pPr>
            <a:r>
              <a:rPr lang="pt-BR" b="1" dirty="0">
                <a:solidFill>
                  <a:schemeClr val="hlink"/>
                </a:solidFill>
              </a:rPr>
              <a:t>+</a:t>
            </a:r>
            <a:r>
              <a:rPr lang="pt-BR" dirty="0"/>
              <a:t> público: visível em qualquer classe de qualquer pacote</a:t>
            </a:r>
          </a:p>
          <a:p>
            <a:pPr lvl="2">
              <a:buFontTx/>
              <a:buNone/>
            </a:pPr>
            <a:r>
              <a:rPr lang="pt-BR" b="1" dirty="0">
                <a:solidFill>
                  <a:schemeClr val="hlink"/>
                </a:solidFill>
              </a:rPr>
              <a:t>#</a:t>
            </a:r>
            <a:r>
              <a:rPr lang="pt-BR" dirty="0"/>
              <a:t> protegido: visível para classes do mesmo pacote</a:t>
            </a:r>
          </a:p>
          <a:p>
            <a:pPr lvl="2">
              <a:buFontTx/>
              <a:buNone/>
            </a:pPr>
            <a:r>
              <a:rPr lang="pt-BR" b="1" dirty="0">
                <a:solidFill>
                  <a:schemeClr val="hlink"/>
                </a:solidFill>
              </a:rPr>
              <a:t>-</a:t>
            </a:r>
            <a:r>
              <a:rPr lang="pt-BR" dirty="0"/>
              <a:t> privado: visível somente para classe</a:t>
            </a:r>
          </a:p>
          <a:p>
            <a:pPr lvl="1">
              <a:buFontTx/>
              <a:buNone/>
            </a:pPr>
            <a:endParaRPr lang="pt-BR" dirty="0"/>
          </a:p>
          <a:p>
            <a:pPr lvl="1">
              <a:buFontTx/>
              <a:buNone/>
            </a:pPr>
            <a:r>
              <a:rPr lang="pt-BR" dirty="0">
                <a:solidFill>
                  <a:schemeClr val="hlink"/>
                </a:solidFill>
              </a:rPr>
              <a:t>Exemplo:</a:t>
            </a:r>
          </a:p>
          <a:p>
            <a:pPr lvl="2">
              <a:buFontTx/>
              <a:buNone/>
            </a:pPr>
            <a:r>
              <a:rPr lang="pt-BR" dirty="0"/>
              <a:t>+ nome : </a:t>
            </a:r>
            <a:r>
              <a:rPr lang="pt-BR" dirty="0" err="1"/>
              <a:t>String</a:t>
            </a:r>
            <a:endParaRPr lang="pt-BR" dirty="0"/>
          </a:p>
          <a:p>
            <a:pPr lvl="2"/>
            <a:endParaRPr lang="pt-B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86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99656" y="1628800"/>
            <a:ext cx="7010400" cy="41148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pt-BR" b="1" dirty="0">
                <a:solidFill>
                  <a:schemeClr val="hlink"/>
                </a:solidFill>
              </a:rPr>
              <a:t>Classes</a:t>
            </a:r>
          </a:p>
          <a:p>
            <a:r>
              <a:rPr lang="pt-BR" dirty="0"/>
              <a:t>Métodos</a:t>
            </a:r>
          </a:p>
          <a:p>
            <a:pPr lvl="1"/>
            <a:r>
              <a:rPr lang="pt-BR" dirty="0"/>
              <a:t>Representam o conjunto de operações (comportamento) </a:t>
            </a:r>
            <a:br>
              <a:rPr lang="pt-BR" dirty="0"/>
            </a:br>
            <a:r>
              <a:rPr lang="pt-BR" dirty="0"/>
              <a:t>que a classe fornece</a:t>
            </a:r>
          </a:p>
          <a:p>
            <a:pPr lvl="1"/>
            <a:r>
              <a:rPr lang="pt-BR" dirty="0"/>
              <a:t>Visibilidade:</a:t>
            </a:r>
          </a:p>
          <a:p>
            <a:pPr lvl="2">
              <a:buFontTx/>
              <a:buNone/>
            </a:pPr>
            <a:r>
              <a:rPr lang="pt-BR" b="1" dirty="0">
                <a:solidFill>
                  <a:schemeClr val="hlink"/>
                </a:solidFill>
              </a:rPr>
              <a:t>+</a:t>
            </a:r>
            <a:r>
              <a:rPr lang="pt-BR" dirty="0"/>
              <a:t> público: visível em qualquer classe de qualquer pacote</a:t>
            </a:r>
          </a:p>
          <a:p>
            <a:pPr lvl="2">
              <a:buFontTx/>
              <a:buNone/>
            </a:pPr>
            <a:r>
              <a:rPr lang="pt-BR" b="1" dirty="0">
                <a:solidFill>
                  <a:schemeClr val="hlink"/>
                </a:solidFill>
              </a:rPr>
              <a:t>#</a:t>
            </a:r>
            <a:r>
              <a:rPr lang="pt-BR" dirty="0"/>
              <a:t> protegido: visível para classes do mesmo pacote</a:t>
            </a:r>
          </a:p>
          <a:p>
            <a:pPr lvl="2">
              <a:buFontTx/>
              <a:buNone/>
            </a:pPr>
            <a:r>
              <a:rPr lang="pt-BR" b="1" dirty="0">
                <a:solidFill>
                  <a:schemeClr val="hlink"/>
                </a:solidFill>
              </a:rPr>
              <a:t>-</a:t>
            </a:r>
            <a:r>
              <a:rPr lang="pt-BR" dirty="0"/>
              <a:t> privado: visível somente para classe</a:t>
            </a:r>
          </a:p>
          <a:p>
            <a:pPr lvl="1">
              <a:buFontTx/>
              <a:buNone/>
            </a:pPr>
            <a:endParaRPr lang="pt-BR" dirty="0"/>
          </a:p>
          <a:p>
            <a:pPr lvl="1">
              <a:buFontTx/>
              <a:buNone/>
            </a:pPr>
            <a:r>
              <a:rPr lang="pt-BR" dirty="0">
                <a:solidFill>
                  <a:schemeClr val="hlink"/>
                </a:solidFill>
              </a:rPr>
              <a:t>Exemplo:</a:t>
            </a:r>
          </a:p>
          <a:p>
            <a:pPr lvl="2">
              <a:buFontTx/>
              <a:buNone/>
            </a:pPr>
            <a:r>
              <a:rPr lang="pt-BR" dirty="0"/>
              <a:t>- </a:t>
            </a:r>
            <a:r>
              <a:rPr lang="pt-BR" dirty="0" err="1"/>
              <a:t>getNome</a:t>
            </a:r>
            <a:r>
              <a:rPr lang="pt-BR" dirty="0"/>
              <a:t>() : </a:t>
            </a:r>
            <a:r>
              <a:rPr lang="pt-BR" dirty="0" err="1"/>
              <a:t>String</a:t>
            </a:r>
            <a:endParaRPr lang="pt-BR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98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7648" y="1916832"/>
            <a:ext cx="7010400" cy="4114800"/>
          </a:xfrm>
        </p:spPr>
        <p:txBody>
          <a:bodyPr>
            <a:normAutofit/>
          </a:bodyPr>
          <a:lstStyle/>
          <a:p>
            <a:r>
              <a:rPr lang="pt-BR" dirty="0"/>
              <a:t>Elementos de um diagrama de classes</a:t>
            </a:r>
          </a:p>
          <a:p>
            <a:endParaRPr lang="pt-BR" dirty="0"/>
          </a:p>
          <a:p>
            <a:pPr lvl="1"/>
            <a:r>
              <a:rPr lang="pt-BR" dirty="0"/>
              <a:t>Classes</a:t>
            </a:r>
          </a:p>
          <a:p>
            <a:pPr lvl="1"/>
            <a:r>
              <a:rPr lang="pt-BR" b="1" dirty="0">
                <a:solidFill>
                  <a:schemeClr val="hlink"/>
                </a:solidFill>
              </a:rPr>
              <a:t>Relacionamentos</a:t>
            </a:r>
          </a:p>
          <a:p>
            <a:pPr lvl="2"/>
            <a:r>
              <a:rPr lang="pt-BR" dirty="0"/>
              <a:t>Associação</a:t>
            </a:r>
          </a:p>
          <a:p>
            <a:pPr lvl="3"/>
            <a:r>
              <a:rPr lang="pt-BR" dirty="0"/>
              <a:t>Agregação</a:t>
            </a:r>
          </a:p>
          <a:p>
            <a:pPr lvl="3"/>
            <a:r>
              <a:rPr lang="pt-BR" dirty="0"/>
              <a:t>Composição</a:t>
            </a:r>
          </a:p>
          <a:p>
            <a:pPr lvl="2"/>
            <a:r>
              <a:rPr lang="pt-BR" dirty="0"/>
              <a:t>Generalização</a:t>
            </a:r>
          </a:p>
          <a:p>
            <a:pPr lvl="2"/>
            <a:r>
              <a:rPr lang="pt-BR" dirty="0"/>
              <a:t>Dependência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87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927648" y="190501"/>
            <a:ext cx="7272808" cy="1527175"/>
          </a:xfrm>
        </p:spPr>
        <p:txBody>
          <a:bodyPr/>
          <a:lstStyle/>
          <a:p>
            <a:r>
              <a:rPr lang="pt-BR" sz="3600" dirty="0"/>
              <a:t>Elementos – Diagrama de Classes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ct val="50000"/>
              </a:spcAft>
              <a:buFontTx/>
              <a:buNone/>
            </a:pPr>
            <a:r>
              <a:rPr lang="pt-BR" b="1" dirty="0">
                <a:solidFill>
                  <a:schemeClr val="hlink"/>
                </a:solidFill>
              </a:rPr>
              <a:t>Relacionamentos</a:t>
            </a:r>
            <a:endParaRPr lang="pt-BR" dirty="0"/>
          </a:p>
          <a:p>
            <a:pPr>
              <a:spcAft>
                <a:spcPct val="50000"/>
              </a:spcAft>
            </a:pPr>
            <a:r>
              <a:rPr lang="pt-BR" sz="1800" dirty="0"/>
              <a:t>Os relacionamentos possuem:</a:t>
            </a:r>
          </a:p>
          <a:p>
            <a:pPr lvl="1">
              <a:spcAft>
                <a:spcPct val="50000"/>
              </a:spcAft>
            </a:pPr>
            <a:r>
              <a:rPr lang="pt-BR" sz="1600" dirty="0">
                <a:solidFill>
                  <a:schemeClr val="hlink"/>
                </a:solidFill>
              </a:rPr>
              <a:t>Nome:</a:t>
            </a:r>
            <a:r>
              <a:rPr lang="pt-BR" sz="1600" dirty="0"/>
              <a:t> descrição dada ao relacionamento (faz, tem, possui,...)</a:t>
            </a:r>
          </a:p>
          <a:p>
            <a:pPr lvl="1">
              <a:spcAft>
                <a:spcPct val="50000"/>
              </a:spcAft>
            </a:pPr>
            <a:r>
              <a:rPr lang="pt-BR" sz="1600" dirty="0">
                <a:solidFill>
                  <a:schemeClr val="hlink"/>
                </a:solidFill>
              </a:rPr>
              <a:t>Sentido de leitura</a:t>
            </a:r>
          </a:p>
          <a:p>
            <a:pPr lvl="1">
              <a:spcAft>
                <a:spcPct val="50000"/>
              </a:spcAft>
            </a:pPr>
            <a:r>
              <a:rPr lang="pt-BR" sz="1600" dirty="0">
                <a:solidFill>
                  <a:schemeClr val="hlink"/>
                </a:solidFill>
              </a:rPr>
              <a:t>Navegabilidade:</a:t>
            </a:r>
            <a:r>
              <a:rPr lang="pt-BR" sz="1600" dirty="0"/>
              <a:t> indicada por uma seta no fim do relacionamento</a:t>
            </a:r>
          </a:p>
          <a:p>
            <a:pPr lvl="1">
              <a:spcAft>
                <a:spcPct val="50000"/>
              </a:spcAft>
            </a:pPr>
            <a:r>
              <a:rPr lang="pt-BR" sz="1600" dirty="0">
                <a:solidFill>
                  <a:schemeClr val="hlink"/>
                </a:solidFill>
              </a:rPr>
              <a:t>Multiplicidade:</a:t>
            </a:r>
            <a:r>
              <a:rPr lang="pt-BR" sz="1600" dirty="0"/>
              <a:t> 0..1, 0..*, 1, 1..*, 2, 3..7</a:t>
            </a:r>
          </a:p>
          <a:p>
            <a:pPr lvl="1">
              <a:spcAft>
                <a:spcPct val="50000"/>
              </a:spcAft>
            </a:pPr>
            <a:r>
              <a:rPr lang="pt-BR" sz="1600" dirty="0">
                <a:solidFill>
                  <a:schemeClr val="hlink"/>
                </a:solidFill>
              </a:rPr>
              <a:t>Tipo:</a:t>
            </a:r>
            <a:r>
              <a:rPr lang="pt-BR" sz="1600" dirty="0"/>
              <a:t> associação (agregação, composição), generalização e dependência</a:t>
            </a:r>
          </a:p>
          <a:p>
            <a:pPr lvl="1">
              <a:spcAft>
                <a:spcPct val="50000"/>
              </a:spcAft>
            </a:pPr>
            <a:r>
              <a:rPr lang="pt-BR" sz="1600" dirty="0">
                <a:solidFill>
                  <a:schemeClr val="hlink"/>
                </a:solidFill>
              </a:rPr>
              <a:t>Papéis:</a:t>
            </a:r>
            <a:r>
              <a:rPr lang="pt-BR" sz="1600" dirty="0"/>
              <a:t> desempenhados por classes em um relacionamento</a:t>
            </a:r>
          </a:p>
        </p:txBody>
      </p:sp>
    </p:spTree>
    <p:extLst>
      <p:ext uri="{BB962C8B-B14F-4D97-AF65-F5344CB8AC3E}">
        <p14:creationId xmlns:p14="http://schemas.microsoft.com/office/powerpoint/2010/main" val="3903447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grpSp>
        <p:nvGrpSpPr>
          <p:cNvPr id="173065" name="Group 9"/>
          <p:cNvGrpSpPr>
            <a:grpSpLocks/>
          </p:cNvGrpSpPr>
          <p:nvPr/>
        </p:nvGrpSpPr>
        <p:grpSpPr bwMode="auto">
          <a:xfrm>
            <a:off x="2832100" y="3505206"/>
            <a:ext cx="1600200" cy="376238"/>
            <a:chOff x="816" y="2880"/>
            <a:chExt cx="1008" cy="237"/>
          </a:xfrm>
        </p:grpSpPr>
        <p:sp>
          <p:nvSpPr>
            <p:cNvPr id="173066" name="Rectangle 10"/>
            <p:cNvSpPr>
              <a:spLocks noChangeArrowheads="1"/>
            </p:cNvSpPr>
            <p:nvPr/>
          </p:nvSpPr>
          <p:spPr bwMode="auto">
            <a:xfrm>
              <a:off x="816" y="2884"/>
              <a:ext cx="1008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173067" name="Text Box 11"/>
            <p:cNvSpPr txBox="1">
              <a:spLocks noChangeArrowheads="1"/>
            </p:cNvSpPr>
            <p:nvPr/>
          </p:nvSpPr>
          <p:spPr bwMode="auto">
            <a:xfrm>
              <a:off x="1059" y="2880"/>
              <a:ext cx="5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>
                  <a:latin typeface="Verdana" pitchFamily="34" charset="0"/>
                </a:rPr>
                <a:t>Pessoa</a:t>
              </a:r>
            </a:p>
          </p:txBody>
        </p:sp>
      </p:grpSp>
      <p:grpSp>
        <p:nvGrpSpPr>
          <p:cNvPr id="173068" name="Group 12"/>
          <p:cNvGrpSpPr>
            <a:grpSpLocks/>
          </p:cNvGrpSpPr>
          <p:nvPr/>
        </p:nvGrpSpPr>
        <p:grpSpPr bwMode="auto">
          <a:xfrm>
            <a:off x="7175500" y="3505206"/>
            <a:ext cx="1600200" cy="376238"/>
            <a:chOff x="816" y="2880"/>
            <a:chExt cx="1008" cy="237"/>
          </a:xfrm>
        </p:grpSpPr>
        <p:sp>
          <p:nvSpPr>
            <p:cNvPr id="173069" name="Rectangle 13"/>
            <p:cNvSpPr>
              <a:spLocks noChangeArrowheads="1"/>
            </p:cNvSpPr>
            <p:nvPr/>
          </p:nvSpPr>
          <p:spPr bwMode="auto">
            <a:xfrm>
              <a:off x="816" y="2884"/>
              <a:ext cx="1008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173070" name="Text Box 14"/>
            <p:cNvSpPr txBox="1">
              <a:spLocks noChangeArrowheads="1"/>
            </p:cNvSpPr>
            <p:nvPr/>
          </p:nvSpPr>
          <p:spPr bwMode="auto">
            <a:xfrm>
              <a:off x="998" y="2880"/>
              <a:ext cx="67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>
                  <a:latin typeface="Verdana" pitchFamily="34" charset="0"/>
                </a:rPr>
                <a:t>Empresa</a:t>
              </a:r>
            </a:p>
          </p:txBody>
        </p:sp>
      </p:grpSp>
      <p:cxnSp>
        <p:nvCxnSpPr>
          <p:cNvPr id="173071" name="AutoShape 15"/>
          <p:cNvCxnSpPr>
            <a:cxnSpLocks noChangeShapeType="1"/>
            <a:stCxn id="173066" idx="3"/>
            <a:endCxn id="173069" idx="1"/>
          </p:cNvCxnSpPr>
          <p:nvPr/>
        </p:nvCxnSpPr>
        <p:spPr bwMode="auto">
          <a:xfrm>
            <a:off x="4432300" y="3696500"/>
            <a:ext cx="2743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072" name="Text Box 16"/>
          <p:cNvSpPr txBox="1">
            <a:spLocks noChangeArrowheads="1"/>
          </p:cNvSpPr>
          <p:nvPr/>
        </p:nvSpPr>
        <p:spPr bwMode="auto">
          <a:xfrm>
            <a:off x="4413250" y="3424239"/>
            <a:ext cx="488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latin typeface="Verdana" pitchFamily="34" charset="0"/>
              </a:rPr>
              <a:t>1..*</a:t>
            </a:r>
          </a:p>
        </p:txBody>
      </p:sp>
      <p:sp>
        <p:nvSpPr>
          <p:cNvPr id="173073" name="Text Box 17"/>
          <p:cNvSpPr txBox="1">
            <a:spLocks noChangeArrowheads="1"/>
          </p:cNvSpPr>
          <p:nvPr/>
        </p:nvSpPr>
        <p:spPr bwMode="auto">
          <a:xfrm>
            <a:off x="5092700" y="4103689"/>
            <a:ext cx="1449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Tipo: </a:t>
            </a:r>
            <a:r>
              <a:rPr lang="pt-BR" sz="1200">
                <a:latin typeface="Verdana" pitchFamily="34" charset="0"/>
              </a:rPr>
              <a:t>associação</a:t>
            </a:r>
          </a:p>
        </p:txBody>
      </p:sp>
      <p:sp>
        <p:nvSpPr>
          <p:cNvPr id="173074" name="Text Box 18"/>
          <p:cNvSpPr txBox="1">
            <a:spLocks noChangeArrowheads="1"/>
          </p:cNvSpPr>
          <p:nvPr/>
        </p:nvSpPr>
        <p:spPr bwMode="auto">
          <a:xfrm>
            <a:off x="4583113" y="2565400"/>
            <a:ext cx="12430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multiplicidade</a:t>
            </a:r>
          </a:p>
        </p:txBody>
      </p:sp>
      <p:cxnSp>
        <p:nvCxnSpPr>
          <p:cNvPr id="173075" name="AutoShape 19"/>
          <p:cNvCxnSpPr>
            <a:cxnSpLocks noChangeShapeType="1"/>
            <a:stCxn id="173074" idx="2"/>
            <a:endCxn id="173072" idx="0"/>
          </p:cNvCxnSpPr>
          <p:nvPr/>
        </p:nvCxnSpPr>
        <p:spPr bwMode="auto">
          <a:xfrm rot="5400000">
            <a:off x="4639469" y="2858294"/>
            <a:ext cx="584200" cy="547688"/>
          </a:xfrm>
          <a:prstGeom prst="curvedConnector3">
            <a:avLst>
              <a:gd name="adj1" fmla="val 49727"/>
            </a:avLst>
          </a:prstGeom>
          <a:noFill/>
          <a:ln w="9525">
            <a:solidFill>
              <a:schemeClr val="accent2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076" name="AutoShape 20"/>
          <p:cNvCxnSpPr>
            <a:cxnSpLocks noChangeShapeType="1"/>
            <a:stCxn id="173074" idx="2"/>
            <a:endCxn id="173078" idx="0"/>
          </p:cNvCxnSpPr>
          <p:nvPr/>
        </p:nvCxnSpPr>
        <p:spPr bwMode="auto">
          <a:xfrm rot="16200000" flipH="1">
            <a:off x="5803107" y="2242344"/>
            <a:ext cx="627062" cy="1822450"/>
          </a:xfrm>
          <a:prstGeom prst="curvedConnector3">
            <a:avLst>
              <a:gd name="adj1" fmla="val 49875"/>
            </a:avLst>
          </a:prstGeom>
          <a:noFill/>
          <a:ln w="9525">
            <a:solidFill>
              <a:schemeClr val="accent2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077" name="AutoShape 21"/>
          <p:cNvCxnSpPr>
            <a:cxnSpLocks noChangeShapeType="1"/>
            <a:endCxn id="173073" idx="0"/>
          </p:cNvCxnSpPr>
          <p:nvPr/>
        </p:nvCxnSpPr>
        <p:spPr bwMode="auto">
          <a:xfrm rot="5400000">
            <a:off x="5675314" y="3843339"/>
            <a:ext cx="403225" cy="1174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accent2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078" name="Text Box 22"/>
          <p:cNvSpPr txBox="1">
            <a:spLocks noChangeArrowheads="1"/>
          </p:cNvSpPr>
          <p:nvPr/>
        </p:nvSpPr>
        <p:spPr bwMode="auto">
          <a:xfrm>
            <a:off x="6886575" y="3467100"/>
            <a:ext cx="2809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latin typeface="Verdana" pitchFamily="34" charset="0"/>
              </a:rPr>
              <a:t>*</a:t>
            </a:r>
          </a:p>
        </p:txBody>
      </p:sp>
      <p:sp>
        <p:nvSpPr>
          <p:cNvPr id="173079" name="Text Box 23"/>
          <p:cNvSpPr txBox="1">
            <a:spLocks noChangeArrowheads="1"/>
          </p:cNvSpPr>
          <p:nvPr/>
        </p:nvSpPr>
        <p:spPr bwMode="auto">
          <a:xfrm>
            <a:off x="5253038" y="3400425"/>
            <a:ext cx="12176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latin typeface="Verdana" pitchFamily="34" charset="0"/>
              </a:rPr>
              <a:t>trabalha para</a:t>
            </a:r>
          </a:p>
        </p:txBody>
      </p:sp>
      <p:sp>
        <p:nvSpPr>
          <p:cNvPr id="173080" name="Text Box 24"/>
          <p:cNvSpPr txBox="1">
            <a:spLocks noChangeArrowheads="1"/>
          </p:cNvSpPr>
          <p:nvPr/>
        </p:nvSpPr>
        <p:spPr bwMode="auto">
          <a:xfrm>
            <a:off x="4465638" y="3743325"/>
            <a:ext cx="1047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latin typeface="Verdana" pitchFamily="34" charset="0"/>
              </a:rPr>
              <a:t>empregado</a:t>
            </a:r>
          </a:p>
        </p:txBody>
      </p:sp>
      <p:sp>
        <p:nvSpPr>
          <p:cNvPr id="173081" name="Text Box 25"/>
          <p:cNvSpPr txBox="1">
            <a:spLocks noChangeArrowheads="1"/>
          </p:cNvSpPr>
          <p:nvPr/>
        </p:nvSpPr>
        <p:spPr bwMode="auto">
          <a:xfrm>
            <a:off x="5505451" y="4895850"/>
            <a:ext cx="6778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papéis</a:t>
            </a:r>
          </a:p>
        </p:txBody>
      </p:sp>
      <p:cxnSp>
        <p:nvCxnSpPr>
          <p:cNvPr id="173082" name="AutoShape 26"/>
          <p:cNvCxnSpPr>
            <a:cxnSpLocks noChangeShapeType="1"/>
            <a:stCxn id="173081" idx="0"/>
            <a:endCxn id="173080" idx="2"/>
          </p:cNvCxnSpPr>
          <p:nvPr/>
        </p:nvCxnSpPr>
        <p:spPr bwMode="auto">
          <a:xfrm rot="5400000" flipH="1">
            <a:off x="4978401" y="4029076"/>
            <a:ext cx="877887" cy="855662"/>
          </a:xfrm>
          <a:prstGeom prst="curvedConnector3">
            <a:avLst>
              <a:gd name="adj1" fmla="val 50093"/>
            </a:avLst>
          </a:prstGeom>
          <a:noFill/>
          <a:ln w="9525">
            <a:solidFill>
              <a:schemeClr val="accent2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083" name="AutoShape 27"/>
          <p:cNvCxnSpPr>
            <a:cxnSpLocks noChangeShapeType="1"/>
            <a:stCxn id="173084" idx="2"/>
            <a:endCxn id="173081" idx="0"/>
          </p:cNvCxnSpPr>
          <p:nvPr/>
        </p:nvCxnSpPr>
        <p:spPr bwMode="auto">
          <a:xfrm rot="5400000">
            <a:off x="5787232" y="4075907"/>
            <a:ext cx="877887" cy="762000"/>
          </a:xfrm>
          <a:prstGeom prst="curvedConnector3">
            <a:avLst>
              <a:gd name="adj1" fmla="val 49907"/>
            </a:avLst>
          </a:prstGeom>
          <a:noFill/>
          <a:ln w="9525">
            <a:solidFill>
              <a:schemeClr val="accent2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084" name="Text Box 28"/>
          <p:cNvSpPr txBox="1">
            <a:spLocks noChangeArrowheads="1"/>
          </p:cNvSpPr>
          <p:nvPr/>
        </p:nvSpPr>
        <p:spPr bwMode="auto">
          <a:xfrm>
            <a:off x="6049964" y="3743325"/>
            <a:ext cx="11128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latin typeface="Verdana" pitchFamily="34" charset="0"/>
              </a:rPr>
              <a:t>empregador</a:t>
            </a:r>
          </a:p>
        </p:txBody>
      </p:sp>
      <p:sp>
        <p:nvSpPr>
          <p:cNvPr id="173085" name="AutoShape 29"/>
          <p:cNvSpPr>
            <a:spLocks noChangeArrowheads="1"/>
          </p:cNvSpPr>
          <p:nvPr/>
        </p:nvSpPr>
        <p:spPr bwMode="auto">
          <a:xfrm>
            <a:off x="6456363" y="3429000"/>
            <a:ext cx="144462" cy="215900"/>
          </a:xfrm>
          <a:prstGeom prst="homePlate">
            <a:avLst>
              <a:gd name="adj" fmla="val 98611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3086" name="Text Box 30"/>
          <p:cNvSpPr txBox="1">
            <a:spLocks noChangeArrowheads="1"/>
          </p:cNvSpPr>
          <p:nvPr/>
        </p:nvSpPr>
        <p:spPr bwMode="auto">
          <a:xfrm>
            <a:off x="5880100" y="2565400"/>
            <a:ext cx="15875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sentido de leitura</a:t>
            </a:r>
          </a:p>
        </p:txBody>
      </p:sp>
      <p:cxnSp>
        <p:nvCxnSpPr>
          <p:cNvPr id="173087" name="AutoShape 31"/>
          <p:cNvCxnSpPr>
            <a:cxnSpLocks noChangeShapeType="1"/>
          </p:cNvCxnSpPr>
          <p:nvPr/>
        </p:nvCxnSpPr>
        <p:spPr bwMode="auto">
          <a:xfrm rot="16200000" flipH="1">
            <a:off x="5972969" y="2975769"/>
            <a:ext cx="563562" cy="317500"/>
          </a:xfrm>
          <a:prstGeom prst="curvedConnector2">
            <a:avLst/>
          </a:prstGeom>
          <a:noFill/>
          <a:ln w="9525">
            <a:solidFill>
              <a:schemeClr val="accent2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088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Relacionamentos</a:t>
            </a:r>
            <a:endParaRPr lang="en-US"/>
          </a:p>
        </p:txBody>
      </p:sp>
      <p:sp>
        <p:nvSpPr>
          <p:cNvPr id="173089" name="Text Box 33"/>
          <p:cNvSpPr txBox="1">
            <a:spLocks noChangeArrowheads="1"/>
          </p:cNvSpPr>
          <p:nvPr/>
        </p:nvSpPr>
        <p:spPr bwMode="auto">
          <a:xfrm>
            <a:off x="7011989" y="5321300"/>
            <a:ext cx="20321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accent2"/>
                </a:solidFill>
              </a:rPr>
              <a:t>E a navegabilidade?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3090" name="Text Box 34"/>
          <p:cNvSpPr txBox="1">
            <a:spLocks noChangeArrowheads="1"/>
          </p:cNvSpPr>
          <p:nvPr/>
        </p:nvSpPr>
        <p:spPr bwMode="auto">
          <a:xfrm>
            <a:off x="5591175" y="2133600"/>
            <a:ext cx="6111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nome</a:t>
            </a:r>
            <a:endParaRPr lang="pt-BR" sz="1200">
              <a:latin typeface="Verdana" pitchFamily="34" charset="0"/>
            </a:endParaRPr>
          </a:p>
        </p:txBody>
      </p:sp>
      <p:cxnSp>
        <p:nvCxnSpPr>
          <p:cNvPr id="173091" name="AutoShape 35"/>
          <p:cNvCxnSpPr>
            <a:cxnSpLocks noChangeShapeType="1"/>
            <a:endCxn id="173090" idx="2"/>
          </p:cNvCxnSpPr>
          <p:nvPr/>
        </p:nvCxnSpPr>
        <p:spPr bwMode="auto">
          <a:xfrm rot="5400000" flipH="1">
            <a:off x="5453858" y="2851945"/>
            <a:ext cx="941387" cy="53975"/>
          </a:xfrm>
          <a:prstGeom prst="curvedConnector3">
            <a:avLst>
              <a:gd name="adj1" fmla="val 50083"/>
            </a:avLst>
          </a:prstGeom>
          <a:noFill/>
          <a:ln w="9525">
            <a:solidFill>
              <a:schemeClr val="accent2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179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7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7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7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7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7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8" dur="500"/>
                                        <p:tgtEl>
                                          <p:spTgt spid="173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1" dur="500"/>
                                        <p:tgtEl>
                                          <p:spTgt spid="173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4" dur="500"/>
                                        <p:tgtEl>
                                          <p:spTgt spid="1730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17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7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7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7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1" dur="500"/>
                                        <p:tgtEl>
                                          <p:spTgt spid="173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4" dur="500"/>
                                        <p:tgtEl>
                                          <p:spTgt spid="173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7" dur="500"/>
                                        <p:tgtEl>
                                          <p:spTgt spid="17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7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7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7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17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17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17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17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17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17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17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2" dur="500"/>
                                        <p:tgtEl>
                                          <p:spTgt spid="17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5" dur="500"/>
                                        <p:tgtEl>
                                          <p:spTgt spid="17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8" dur="500"/>
                                        <p:tgtEl>
                                          <p:spTgt spid="17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17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72" grpId="0"/>
      <p:bldP spid="173073" grpId="0"/>
      <p:bldP spid="173073" grpId="1"/>
      <p:bldP spid="173074" grpId="0"/>
      <p:bldP spid="173074" grpId="1"/>
      <p:bldP spid="173078" grpId="0"/>
      <p:bldP spid="173079" grpId="0"/>
      <p:bldP spid="173080" grpId="0"/>
      <p:bldP spid="173081" grpId="0"/>
      <p:bldP spid="173084" grpId="0"/>
      <p:bldP spid="173085" grpId="0" animBg="1"/>
      <p:bldP spid="173085" grpId="1" animBg="1"/>
      <p:bldP spid="173086" grpId="0"/>
      <p:bldP spid="173086" grpId="1"/>
      <p:bldP spid="173089" grpId="0"/>
      <p:bldP spid="173090" grpId="0"/>
      <p:bldP spid="173090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Relacionamentos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pPr lvl="2"/>
            <a:r>
              <a:rPr lang="pt-BR"/>
              <a:t>O cliente sabe quais são seus endereços, mas o endereço não sabe a quais clientes pertence</a:t>
            </a:r>
            <a:endParaRPr lang="en-US"/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6738938" y="3532188"/>
            <a:ext cx="1752600" cy="533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 sz="2400">
                <a:latin typeface="Times New Roman" pitchFamily="18" charset="0"/>
              </a:rPr>
              <a:t>Endereço</a:t>
            </a:r>
          </a:p>
        </p:txBody>
      </p:sp>
      <p:sp>
        <p:nvSpPr>
          <p:cNvPr id="174085" name="Line 5"/>
          <p:cNvSpPr>
            <a:spLocks noChangeShapeType="1"/>
          </p:cNvSpPr>
          <p:nvPr/>
        </p:nvSpPr>
        <p:spPr bwMode="auto">
          <a:xfrm>
            <a:off x="4833938" y="3760788"/>
            <a:ext cx="1905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3081338" y="3532188"/>
            <a:ext cx="1752600" cy="533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 sz="2400">
                <a:latin typeface="Times New Roman" pitchFamily="18" charset="0"/>
              </a:rPr>
              <a:t>Cliente</a:t>
            </a:r>
          </a:p>
        </p:txBody>
      </p:sp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5443538" y="3379788"/>
            <a:ext cx="671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 sz="1600">
                <a:latin typeface="Times New Roman" pitchFamily="18" charset="0"/>
              </a:rPr>
              <a:t>reside</a:t>
            </a:r>
          </a:p>
        </p:txBody>
      </p:sp>
      <p:sp>
        <p:nvSpPr>
          <p:cNvPr id="174088" name="Text Box 8"/>
          <p:cNvSpPr txBox="1">
            <a:spLocks noChangeArrowheads="1"/>
          </p:cNvSpPr>
          <p:nvPr/>
        </p:nvSpPr>
        <p:spPr bwMode="auto">
          <a:xfrm>
            <a:off x="4786313" y="37131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</a:t>
            </a:r>
          </a:p>
        </p:txBody>
      </p:sp>
      <p:sp>
        <p:nvSpPr>
          <p:cNvPr id="174089" name="Text Box 9"/>
          <p:cNvSpPr txBox="1">
            <a:spLocks noChangeArrowheads="1"/>
          </p:cNvSpPr>
          <p:nvPr/>
        </p:nvSpPr>
        <p:spPr bwMode="auto">
          <a:xfrm>
            <a:off x="6434138" y="376078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*</a:t>
            </a:r>
          </a:p>
        </p:txBody>
      </p:sp>
      <p:sp>
        <p:nvSpPr>
          <p:cNvPr id="174090" name="Text Box 10"/>
          <p:cNvSpPr txBox="1">
            <a:spLocks noChangeArrowheads="1"/>
          </p:cNvSpPr>
          <p:nvPr/>
        </p:nvSpPr>
        <p:spPr bwMode="auto">
          <a:xfrm>
            <a:off x="4800600" y="2708275"/>
            <a:ext cx="13335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navegabilidade</a:t>
            </a:r>
          </a:p>
        </p:txBody>
      </p:sp>
      <p:cxnSp>
        <p:nvCxnSpPr>
          <p:cNvPr id="174091" name="AutoShape 11"/>
          <p:cNvCxnSpPr>
            <a:cxnSpLocks noChangeShapeType="1"/>
            <a:endCxn id="174090" idx="3"/>
          </p:cNvCxnSpPr>
          <p:nvPr/>
        </p:nvCxnSpPr>
        <p:spPr bwMode="auto">
          <a:xfrm rot="5400000" flipH="1">
            <a:off x="6005514" y="2974976"/>
            <a:ext cx="776287" cy="519113"/>
          </a:xfrm>
          <a:prstGeom prst="curvedConnector2">
            <a:avLst/>
          </a:prstGeom>
          <a:noFill/>
          <a:ln w="9525">
            <a:solidFill>
              <a:schemeClr val="accent2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28827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Elementos de um diagrama de classes</a:t>
            </a:r>
          </a:p>
          <a:p>
            <a:endParaRPr lang="pt-BR"/>
          </a:p>
          <a:p>
            <a:pPr lvl="1"/>
            <a:r>
              <a:rPr lang="pt-BR"/>
              <a:t>Classes</a:t>
            </a:r>
          </a:p>
          <a:p>
            <a:pPr lvl="1"/>
            <a:r>
              <a:rPr lang="pt-BR" b="1">
                <a:solidFill>
                  <a:schemeClr val="hlink"/>
                </a:solidFill>
              </a:rPr>
              <a:t>Relacionamentos</a:t>
            </a:r>
          </a:p>
          <a:p>
            <a:pPr lvl="2"/>
            <a:r>
              <a:rPr lang="pt-BR">
                <a:solidFill>
                  <a:schemeClr val="hlink"/>
                </a:solidFill>
              </a:rPr>
              <a:t>Associação</a:t>
            </a:r>
          </a:p>
          <a:p>
            <a:pPr lvl="3"/>
            <a:r>
              <a:rPr lang="pt-BR"/>
              <a:t>Agregação</a:t>
            </a:r>
          </a:p>
          <a:p>
            <a:pPr lvl="3"/>
            <a:r>
              <a:rPr lang="pt-BR"/>
              <a:t>Composição</a:t>
            </a:r>
          </a:p>
          <a:p>
            <a:pPr lvl="2"/>
            <a:r>
              <a:rPr lang="pt-BR"/>
              <a:t>Generalização</a:t>
            </a:r>
          </a:p>
          <a:p>
            <a:pPr lvl="2"/>
            <a:r>
              <a:rPr lang="pt-BR"/>
              <a:t>Dependência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12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Rodapé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Elementos – Diagrama de Classes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981076"/>
            <a:ext cx="8305800" cy="3209925"/>
          </a:xfrm>
        </p:spPr>
        <p:txBody>
          <a:bodyPr>
            <a:normAutofit/>
          </a:bodyPr>
          <a:lstStyle/>
          <a:p>
            <a:pPr>
              <a:spcAft>
                <a:spcPct val="50000"/>
              </a:spcAft>
              <a:buFontTx/>
              <a:buNone/>
            </a:pPr>
            <a:r>
              <a:rPr lang="pt-BR" b="1">
                <a:solidFill>
                  <a:schemeClr val="hlink"/>
                </a:solidFill>
              </a:rPr>
              <a:t>Relacionamentos: </a:t>
            </a:r>
            <a:r>
              <a:rPr lang="pt-BR"/>
              <a:t>Associação</a:t>
            </a:r>
          </a:p>
          <a:p>
            <a:pPr>
              <a:spcAft>
                <a:spcPct val="50000"/>
              </a:spcAft>
            </a:pPr>
            <a:r>
              <a:rPr lang="pt-BR"/>
              <a:t>Uma </a:t>
            </a:r>
            <a:r>
              <a:rPr lang="pt-BR" b="1"/>
              <a:t>associação</a:t>
            </a:r>
            <a:r>
              <a:rPr lang="pt-BR"/>
              <a:t> é</a:t>
            </a:r>
            <a:r>
              <a:rPr lang="pt-BR" b="1"/>
              <a:t> </a:t>
            </a:r>
            <a:r>
              <a:rPr lang="pt-BR"/>
              <a:t>um relacionamento estrutural que indica que os objetos de uma classe estão vinculados a objetos de outra classe.</a:t>
            </a:r>
          </a:p>
          <a:p>
            <a:pPr>
              <a:spcAft>
                <a:spcPct val="50000"/>
              </a:spcAft>
            </a:pPr>
            <a:r>
              <a:rPr lang="pt-BR"/>
              <a:t>Uma associação é representada por uma linha sólida conectando duas classes.</a:t>
            </a:r>
          </a:p>
        </p:txBody>
      </p:sp>
      <p:grpSp>
        <p:nvGrpSpPr>
          <p:cNvPr id="276484" name="Group 4"/>
          <p:cNvGrpSpPr>
            <a:grpSpLocks/>
          </p:cNvGrpSpPr>
          <p:nvPr/>
        </p:nvGrpSpPr>
        <p:grpSpPr bwMode="auto">
          <a:xfrm>
            <a:off x="3124200" y="4800606"/>
            <a:ext cx="1600200" cy="376238"/>
            <a:chOff x="816" y="2880"/>
            <a:chExt cx="1008" cy="237"/>
          </a:xfrm>
        </p:grpSpPr>
        <p:sp>
          <p:nvSpPr>
            <p:cNvPr id="276485" name="Rectangle 5"/>
            <p:cNvSpPr>
              <a:spLocks noChangeArrowheads="1"/>
            </p:cNvSpPr>
            <p:nvPr/>
          </p:nvSpPr>
          <p:spPr bwMode="auto">
            <a:xfrm>
              <a:off x="816" y="2884"/>
              <a:ext cx="1008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276486" name="Text Box 6"/>
            <p:cNvSpPr txBox="1">
              <a:spLocks noChangeArrowheads="1"/>
            </p:cNvSpPr>
            <p:nvPr/>
          </p:nvSpPr>
          <p:spPr bwMode="auto">
            <a:xfrm>
              <a:off x="1059" y="2880"/>
              <a:ext cx="5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>
                  <a:latin typeface="Verdana" pitchFamily="34" charset="0"/>
                </a:rPr>
                <a:t>Pessoa</a:t>
              </a:r>
            </a:p>
          </p:txBody>
        </p:sp>
      </p:grpSp>
      <p:grpSp>
        <p:nvGrpSpPr>
          <p:cNvPr id="276487" name="Group 7"/>
          <p:cNvGrpSpPr>
            <a:grpSpLocks/>
          </p:cNvGrpSpPr>
          <p:nvPr/>
        </p:nvGrpSpPr>
        <p:grpSpPr bwMode="auto">
          <a:xfrm>
            <a:off x="7162800" y="4800606"/>
            <a:ext cx="1600200" cy="376238"/>
            <a:chOff x="816" y="2880"/>
            <a:chExt cx="1008" cy="237"/>
          </a:xfrm>
        </p:grpSpPr>
        <p:sp>
          <p:nvSpPr>
            <p:cNvPr id="276488" name="Rectangle 8"/>
            <p:cNvSpPr>
              <a:spLocks noChangeArrowheads="1"/>
            </p:cNvSpPr>
            <p:nvPr/>
          </p:nvSpPr>
          <p:spPr bwMode="auto">
            <a:xfrm>
              <a:off x="816" y="2884"/>
              <a:ext cx="1008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276489" name="Text Box 9"/>
            <p:cNvSpPr txBox="1">
              <a:spLocks noChangeArrowheads="1"/>
            </p:cNvSpPr>
            <p:nvPr/>
          </p:nvSpPr>
          <p:spPr bwMode="auto">
            <a:xfrm>
              <a:off x="998" y="2880"/>
              <a:ext cx="67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>
                  <a:latin typeface="Verdana" pitchFamily="34" charset="0"/>
                </a:rPr>
                <a:t>Empresa</a:t>
              </a:r>
            </a:p>
          </p:txBody>
        </p:sp>
      </p:grpSp>
      <p:cxnSp>
        <p:nvCxnSpPr>
          <p:cNvPr id="276490" name="AutoShape 10"/>
          <p:cNvCxnSpPr>
            <a:cxnSpLocks noChangeShapeType="1"/>
            <a:stCxn id="276485" idx="3"/>
            <a:endCxn id="276488" idx="1"/>
          </p:cNvCxnSpPr>
          <p:nvPr/>
        </p:nvCxnSpPr>
        <p:spPr bwMode="auto">
          <a:xfrm>
            <a:off x="4724400" y="4991900"/>
            <a:ext cx="2438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491" name="Text Box 11"/>
          <p:cNvSpPr txBox="1">
            <a:spLocks noChangeArrowheads="1"/>
          </p:cNvSpPr>
          <p:nvPr/>
        </p:nvSpPr>
        <p:spPr bwMode="auto">
          <a:xfrm>
            <a:off x="4724400" y="5410200"/>
            <a:ext cx="1003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associação</a:t>
            </a:r>
          </a:p>
        </p:txBody>
      </p:sp>
      <p:cxnSp>
        <p:nvCxnSpPr>
          <p:cNvPr id="276492" name="AutoShape 12"/>
          <p:cNvCxnSpPr>
            <a:cxnSpLocks noChangeShapeType="1"/>
          </p:cNvCxnSpPr>
          <p:nvPr/>
        </p:nvCxnSpPr>
        <p:spPr bwMode="auto">
          <a:xfrm rot="5400000">
            <a:off x="5554663" y="5080001"/>
            <a:ext cx="473075" cy="304800"/>
          </a:xfrm>
          <a:prstGeom prst="curvedConnector2">
            <a:avLst/>
          </a:prstGeom>
          <a:noFill/>
          <a:ln w="9525">
            <a:solidFill>
              <a:schemeClr val="accent2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3209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1" y="908050"/>
            <a:ext cx="8353425" cy="3983038"/>
          </a:xfrm>
        </p:spPr>
        <p:txBody>
          <a:bodyPr/>
          <a:lstStyle/>
          <a:p>
            <a:pPr>
              <a:spcAft>
                <a:spcPct val="50000"/>
              </a:spcAft>
              <a:buFontTx/>
              <a:buNone/>
            </a:pPr>
            <a:r>
              <a:rPr lang="pt-BR" b="1">
                <a:solidFill>
                  <a:schemeClr val="hlink"/>
                </a:solidFill>
              </a:rPr>
              <a:t>Relacionamentos: </a:t>
            </a:r>
            <a:r>
              <a:rPr lang="pt-BR"/>
              <a:t>Associação</a:t>
            </a:r>
            <a:endParaRPr lang="pt-BR" sz="1800"/>
          </a:p>
          <a:p>
            <a:pPr>
              <a:spcAft>
                <a:spcPct val="20000"/>
              </a:spcAft>
            </a:pPr>
            <a:r>
              <a:rPr lang="pt-BR" sz="1800"/>
              <a:t>Indicadores de multiplicidade:</a:t>
            </a:r>
          </a:p>
          <a:p>
            <a:pPr lvl="1">
              <a:spcAft>
                <a:spcPct val="20000"/>
              </a:spcAft>
            </a:pPr>
            <a:r>
              <a:rPr lang="pt-BR" sz="1600"/>
              <a:t>1		Exatamente um</a:t>
            </a:r>
          </a:p>
          <a:p>
            <a:pPr lvl="1">
              <a:spcAft>
                <a:spcPct val="20000"/>
              </a:spcAft>
            </a:pPr>
            <a:r>
              <a:rPr lang="pt-BR" sz="1600"/>
              <a:t>1..*	Um ou mais</a:t>
            </a:r>
          </a:p>
          <a:p>
            <a:pPr lvl="1">
              <a:spcAft>
                <a:spcPct val="20000"/>
              </a:spcAft>
            </a:pPr>
            <a:r>
              <a:rPr lang="pt-BR" sz="1600"/>
              <a:t>0..*	Zero ou mais (muitos)</a:t>
            </a:r>
          </a:p>
          <a:p>
            <a:pPr lvl="1">
              <a:spcAft>
                <a:spcPct val="20000"/>
              </a:spcAft>
            </a:pPr>
            <a:r>
              <a:rPr lang="pt-BR" sz="1600"/>
              <a:t>*		Zero ou mais (muitos)</a:t>
            </a:r>
          </a:p>
          <a:p>
            <a:pPr lvl="1">
              <a:spcAft>
                <a:spcPct val="20000"/>
              </a:spcAft>
            </a:pPr>
            <a:r>
              <a:rPr lang="pt-BR" sz="1600"/>
              <a:t>0..1	Zero ou um</a:t>
            </a:r>
          </a:p>
          <a:p>
            <a:pPr lvl="1">
              <a:spcAft>
                <a:spcPct val="20000"/>
              </a:spcAft>
            </a:pPr>
            <a:r>
              <a:rPr lang="pt-BR" sz="1600"/>
              <a:t>m..n	Faixa de valores (por exemplo: 4..7)</a:t>
            </a:r>
          </a:p>
        </p:txBody>
      </p:sp>
      <p:grpSp>
        <p:nvGrpSpPr>
          <p:cNvPr id="278532" name="Group 4"/>
          <p:cNvGrpSpPr>
            <a:grpSpLocks/>
          </p:cNvGrpSpPr>
          <p:nvPr/>
        </p:nvGrpSpPr>
        <p:grpSpPr bwMode="auto">
          <a:xfrm>
            <a:off x="3429000" y="5562606"/>
            <a:ext cx="1600200" cy="376238"/>
            <a:chOff x="816" y="2880"/>
            <a:chExt cx="1008" cy="237"/>
          </a:xfrm>
        </p:grpSpPr>
        <p:sp>
          <p:nvSpPr>
            <p:cNvPr id="278533" name="Rectangle 5"/>
            <p:cNvSpPr>
              <a:spLocks noChangeArrowheads="1"/>
            </p:cNvSpPr>
            <p:nvPr/>
          </p:nvSpPr>
          <p:spPr bwMode="auto">
            <a:xfrm>
              <a:off x="816" y="2884"/>
              <a:ext cx="1008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278534" name="Text Box 6"/>
            <p:cNvSpPr txBox="1">
              <a:spLocks noChangeArrowheads="1"/>
            </p:cNvSpPr>
            <p:nvPr/>
          </p:nvSpPr>
          <p:spPr bwMode="auto">
            <a:xfrm>
              <a:off x="1059" y="2880"/>
              <a:ext cx="5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>
                  <a:latin typeface="Verdana" pitchFamily="34" charset="0"/>
                </a:rPr>
                <a:t>Pessoa</a:t>
              </a:r>
            </a:p>
          </p:txBody>
        </p:sp>
      </p:grpSp>
      <p:grpSp>
        <p:nvGrpSpPr>
          <p:cNvPr id="278535" name="Group 7"/>
          <p:cNvGrpSpPr>
            <a:grpSpLocks/>
          </p:cNvGrpSpPr>
          <p:nvPr/>
        </p:nvGrpSpPr>
        <p:grpSpPr bwMode="auto">
          <a:xfrm>
            <a:off x="7772400" y="5562606"/>
            <a:ext cx="1600200" cy="376238"/>
            <a:chOff x="816" y="2880"/>
            <a:chExt cx="1008" cy="237"/>
          </a:xfrm>
        </p:grpSpPr>
        <p:sp>
          <p:nvSpPr>
            <p:cNvPr id="278536" name="Rectangle 8"/>
            <p:cNvSpPr>
              <a:spLocks noChangeArrowheads="1"/>
            </p:cNvSpPr>
            <p:nvPr/>
          </p:nvSpPr>
          <p:spPr bwMode="auto">
            <a:xfrm>
              <a:off x="816" y="2884"/>
              <a:ext cx="1008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278537" name="Text Box 9"/>
            <p:cNvSpPr txBox="1">
              <a:spLocks noChangeArrowheads="1"/>
            </p:cNvSpPr>
            <p:nvPr/>
          </p:nvSpPr>
          <p:spPr bwMode="auto">
            <a:xfrm>
              <a:off x="998" y="2880"/>
              <a:ext cx="67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>
                  <a:latin typeface="Verdana" pitchFamily="34" charset="0"/>
                </a:rPr>
                <a:t>Empresa</a:t>
              </a:r>
            </a:p>
          </p:txBody>
        </p:sp>
      </p:grpSp>
      <p:cxnSp>
        <p:nvCxnSpPr>
          <p:cNvPr id="278538" name="AutoShape 10"/>
          <p:cNvCxnSpPr>
            <a:cxnSpLocks noChangeShapeType="1"/>
            <a:stCxn id="278533" idx="3"/>
            <a:endCxn id="278536" idx="1"/>
          </p:cNvCxnSpPr>
          <p:nvPr/>
        </p:nvCxnSpPr>
        <p:spPr bwMode="auto">
          <a:xfrm>
            <a:off x="5029200" y="5753900"/>
            <a:ext cx="2743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8539" name="Text Box 11"/>
          <p:cNvSpPr txBox="1">
            <a:spLocks noChangeArrowheads="1"/>
          </p:cNvSpPr>
          <p:nvPr/>
        </p:nvSpPr>
        <p:spPr bwMode="auto">
          <a:xfrm>
            <a:off x="5010150" y="5481639"/>
            <a:ext cx="488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latin typeface="Verdana" pitchFamily="34" charset="0"/>
              </a:rPr>
              <a:t>1..*</a:t>
            </a:r>
          </a:p>
        </p:txBody>
      </p:sp>
      <p:sp>
        <p:nvSpPr>
          <p:cNvPr id="278540" name="Text Box 12"/>
          <p:cNvSpPr txBox="1">
            <a:spLocks noChangeArrowheads="1"/>
          </p:cNvSpPr>
          <p:nvPr/>
        </p:nvSpPr>
        <p:spPr bwMode="auto">
          <a:xfrm>
            <a:off x="5181600" y="6172200"/>
            <a:ext cx="1003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associação</a:t>
            </a:r>
          </a:p>
        </p:txBody>
      </p:sp>
      <p:sp>
        <p:nvSpPr>
          <p:cNvPr id="278541" name="Text Box 13"/>
          <p:cNvSpPr txBox="1">
            <a:spLocks noChangeArrowheads="1"/>
          </p:cNvSpPr>
          <p:nvPr/>
        </p:nvSpPr>
        <p:spPr bwMode="auto">
          <a:xfrm>
            <a:off x="5638801" y="4648200"/>
            <a:ext cx="12430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multiplicidade</a:t>
            </a:r>
          </a:p>
        </p:txBody>
      </p:sp>
      <p:cxnSp>
        <p:nvCxnSpPr>
          <p:cNvPr id="278542" name="AutoShape 14"/>
          <p:cNvCxnSpPr>
            <a:cxnSpLocks noChangeShapeType="1"/>
            <a:stCxn id="278541" idx="2"/>
            <a:endCxn id="278539" idx="0"/>
          </p:cNvCxnSpPr>
          <p:nvPr/>
        </p:nvCxnSpPr>
        <p:spPr bwMode="auto">
          <a:xfrm rot="5400000">
            <a:off x="5478463" y="4699001"/>
            <a:ext cx="558800" cy="10064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accent2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8543" name="AutoShape 15"/>
          <p:cNvCxnSpPr>
            <a:cxnSpLocks noChangeShapeType="1"/>
            <a:stCxn id="278541" idx="2"/>
            <a:endCxn id="278545" idx="0"/>
          </p:cNvCxnSpPr>
          <p:nvPr/>
        </p:nvCxnSpPr>
        <p:spPr bwMode="auto">
          <a:xfrm rot="16200000" flipH="1">
            <a:off x="6642101" y="4541838"/>
            <a:ext cx="601662" cy="1363663"/>
          </a:xfrm>
          <a:prstGeom prst="curvedConnector3">
            <a:avLst>
              <a:gd name="adj1" fmla="val 49870"/>
            </a:avLst>
          </a:prstGeom>
          <a:noFill/>
          <a:ln w="9525">
            <a:solidFill>
              <a:schemeClr val="accent2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8544" name="AutoShape 16"/>
          <p:cNvCxnSpPr>
            <a:cxnSpLocks noChangeShapeType="1"/>
          </p:cNvCxnSpPr>
          <p:nvPr/>
        </p:nvCxnSpPr>
        <p:spPr bwMode="auto">
          <a:xfrm rot="5400000">
            <a:off x="6011863" y="5842001"/>
            <a:ext cx="473075" cy="304800"/>
          </a:xfrm>
          <a:prstGeom prst="curvedConnector2">
            <a:avLst/>
          </a:prstGeom>
          <a:noFill/>
          <a:ln w="9525">
            <a:solidFill>
              <a:schemeClr val="accent2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8545" name="Text Box 17"/>
          <p:cNvSpPr txBox="1">
            <a:spLocks noChangeArrowheads="1"/>
          </p:cNvSpPr>
          <p:nvPr/>
        </p:nvSpPr>
        <p:spPr bwMode="auto">
          <a:xfrm>
            <a:off x="7483475" y="5524500"/>
            <a:ext cx="2809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latin typeface="Verdana" pitchFamily="34" charset="0"/>
              </a:rPr>
              <a:t>*</a:t>
            </a:r>
          </a:p>
        </p:txBody>
      </p:sp>
      <p:sp>
        <p:nvSpPr>
          <p:cNvPr id="278546" name="Text Box 18"/>
          <p:cNvSpPr txBox="1">
            <a:spLocks noChangeArrowheads="1"/>
          </p:cNvSpPr>
          <p:nvPr/>
        </p:nvSpPr>
        <p:spPr bwMode="auto">
          <a:xfrm>
            <a:off x="5849938" y="5457825"/>
            <a:ext cx="12176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latin typeface="Verdana" pitchFamily="34" charset="0"/>
              </a:rPr>
              <a:t>trabalha para</a:t>
            </a:r>
          </a:p>
        </p:txBody>
      </p:sp>
    </p:spTree>
    <p:extLst>
      <p:ext uri="{BB962C8B-B14F-4D97-AF65-F5344CB8AC3E}">
        <p14:creationId xmlns:p14="http://schemas.microsoft.com/office/powerpoint/2010/main" val="384041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D5FB6-1400-467A-8A5D-9A40E2BF1C0B}" type="slidenum">
              <a:rPr lang="pt-BR"/>
              <a:pPr/>
              <a:t>7</a:t>
            </a:fld>
            <a:endParaRPr lang="pt-BR"/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927648" y="629172"/>
            <a:ext cx="7420744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Análise Orientada a Objetos</a:t>
            </a:r>
            <a:r>
              <a:rPr lang="pt-BR"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30735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1774825" y="1968501"/>
            <a:ext cx="8642350" cy="4556125"/>
          </a:xfrm>
          <a:noFill/>
          <a:ln/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pt-BR" dirty="0">
                <a:cs typeface="Times New Roman" pitchFamily="18" charset="0"/>
              </a:rPr>
              <a:t>“Uma nova maneira de pensar os problemas utilizando conceitos do Mundo Real. O componente fundamental é o OBJETO que combina estrutura e comportamento em uma única entidade”</a:t>
            </a:r>
          </a:p>
          <a:p>
            <a:pPr lvl="1" algn="r">
              <a:lnSpc>
                <a:spcPct val="90000"/>
              </a:lnSpc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pt-BR" dirty="0">
                <a:cs typeface="Times New Roman" pitchFamily="18" charset="0"/>
              </a:rPr>
              <a:t>[</a:t>
            </a:r>
            <a:r>
              <a:rPr lang="pt-BR" dirty="0" err="1">
                <a:cs typeface="Times New Roman" pitchFamily="18" charset="0"/>
              </a:rPr>
              <a:t>Raumbaugh</a:t>
            </a:r>
            <a:r>
              <a:rPr lang="pt-BR" dirty="0">
                <a:cs typeface="Times New Roman" pitchFamily="18" charset="0"/>
              </a:rPr>
              <a:t>]</a:t>
            </a:r>
          </a:p>
          <a:p>
            <a:pPr lvl="1" algn="r">
              <a:lnSpc>
                <a:spcPct val="90000"/>
              </a:lnSpc>
              <a:spcBef>
                <a:spcPct val="0"/>
              </a:spcBef>
              <a:buSzTx/>
              <a:buFont typeface="Wingdings" pitchFamily="2" charset="2"/>
              <a:buNone/>
            </a:pPr>
            <a:endParaRPr lang="pt-BR" dirty="0">
              <a:cs typeface="Times New Roman" pitchFamily="18" charset="0"/>
            </a:endParaRPr>
          </a:p>
          <a:p>
            <a:pPr lvl="1" algn="just">
              <a:lnSpc>
                <a:spcPct val="90000"/>
              </a:lnSpc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pt-BR" dirty="0">
                <a:cs typeface="Times New Roman" pitchFamily="18" charset="0"/>
              </a:rPr>
              <a:t>“Um sistema orientado a objetos é uma coleção de objetos que interagem entre si”</a:t>
            </a:r>
          </a:p>
          <a:p>
            <a:pPr lvl="1" algn="just">
              <a:lnSpc>
                <a:spcPct val="90000"/>
              </a:lnSpc>
              <a:spcBef>
                <a:spcPct val="0"/>
              </a:spcBef>
              <a:buSzTx/>
              <a:buFont typeface="Wingdings" pitchFamily="2" charset="2"/>
              <a:buNone/>
            </a:pPr>
            <a:endParaRPr lang="pt-BR" dirty="0">
              <a:cs typeface="Times New Roman" pitchFamily="18" charset="0"/>
            </a:endParaRPr>
          </a:p>
          <a:p>
            <a:pPr lvl="1" algn="r">
              <a:lnSpc>
                <a:spcPct val="90000"/>
              </a:lnSpc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pt-BR" dirty="0">
                <a:cs typeface="Times New Roman" pitchFamily="18" charset="0"/>
              </a:rPr>
              <a:t>[Bertrand Meyer]</a:t>
            </a:r>
          </a:p>
          <a:p>
            <a:pPr lvl="1" algn="just">
              <a:lnSpc>
                <a:spcPct val="90000"/>
              </a:lnSpc>
              <a:spcBef>
                <a:spcPct val="0"/>
              </a:spcBef>
              <a:buSzTx/>
              <a:buFont typeface="Wingdings" pitchFamily="2" charset="2"/>
              <a:buNone/>
            </a:pPr>
            <a:r>
              <a:rPr lang="pt-BR" dirty="0">
                <a:cs typeface="Times New Roman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822842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Relacionamentos: Associação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908051"/>
            <a:ext cx="8305800" cy="3414713"/>
          </a:xfrm>
        </p:spPr>
        <p:txBody>
          <a:bodyPr>
            <a:normAutofit/>
          </a:bodyPr>
          <a:lstStyle/>
          <a:p>
            <a:pPr>
              <a:spcAft>
                <a:spcPct val="50000"/>
              </a:spcAft>
              <a:buFontTx/>
              <a:buNone/>
            </a:pPr>
            <a:r>
              <a:rPr lang="pt-BR" b="1">
                <a:solidFill>
                  <a:schemeClr val="hlink"/>
                </a:solidFill>
              </a:rPr>
              <a:t>Relacionamentos: </a:t>
            </a:r>
            <a:r>
              <a:rPr lang="pt-BR"/>
              <a:t>Associação</a:t>
            </a:r>
          </a:p>
          <a:p>
            <a:pPr>
              <a:spcAft>
                <a:spcPct val="50000"/>
              </a:spcAft>
              <a:buFontTx/>
              <a:buNone/>
            </a:pPr>
            <a:r>
              <a:rPr lang="pt-BR">
                <a:solidFill>
                  <a:schemeClr val="hlink"/>
                </a:solidFill>
              </a:rPr>
              <a:t>Exemplo:</a:t>
            </a:r>
          </a:p>
          <a:p>
            <a:pPr>
              <a:spcAft>
                <a:spcPct val="50000"/>
              </a:spcAft>
            </a:pPr>
            <a:r>
              <a:rPr lang="pt-BR" sz="1800"/>
              <a:t>Um </a:t>
            </a:r>
            <a:r>
              <a:rPr lang="pt-BR" sz="1800" b="1"/>
              <a:t>Estudante </a:t>
            </a:r>
            <a:r>
              <a:rPr lang="pt-BR" sz="1800"/>
              <a:t>pode ser </a:t>
            </a:r>
            <a:br>
              <a:rPr lang="pt-BR" sz="1800"/>
            </a:br>
            <a:r>
              <a:rPr lang="pt-BR" sz="1800"/>
              <a:t>	um </a:t>
            </a:r>
            <a:r>
              <a:rPr lang="pt-BR" sz="1800">
                <a:solidFill>
                  <a:schemeClr val="accent2"/>
                </a:solidFill>
              </a:rPr>
              <a:t>aluno</a:t>
            </a:r>
            <a:r>
              <a:rPr lang="pt-BR" sz="1800" i="1"/>
              <a:t> </a:t>
            </a:r>
            <a:r>
              <a:rPr lang="pt-BR" sz="1800"/>
              <a:t>de uma Disciplina e </a:t>
            </a:r>
            <a:br>
              <a:rPr lang="pt-BR" sz="1800"/>
            </a:br>
            <a:r>
              <a:rPr lang="pt-BR" sz="1800"/>
              <a:t>	um </a:t>
            </a:r>
            <a:r>
              <a:rPr lang="pt-BR" sz="1800">
                <a:solidFill>
                  <a:schemeClr val="accent2"/>
                </a:solidFill>
              </a:rPr>
              <a:t>jogador</a:t>
            </a:r>
            <a:r>
              <a:rPr lang="pt-BR" sz="1800" i="1"/>
              <a:t> </a:t>
            </a:r>
            <a:r>
              <a:rPr lang="pt-BR" sz="1800"/>
              <a:t>da Equipe de Futebol</a:t>
            </a:r>
          </a:p>
          <a:p>
            <a:pPr>
              <a:spcAft>
                <a:spcPct val="50000"/>
              </a:spcAft>
            </a:pPr>
            <a:r>
              <a:rPr lang="pt-BR" sz="1800"/>
              <a:t>Cada Disciplina deve ser cursada por no mínimo 1 aluno</a:t>
            </a:r>
          </a:p>
          <a:p>
            <a:pPr>
              <a:spcAft>
                <a:spcPct val="50000"/>
              </a:spcAft>
            </a:pPr>
            <a:r>
              <a:rPr lang="pt-BR" sz="1800"/>
              <a:t>Um aluno pode cursar de 0 até 8 disciplinas</a:t>
            </a:r>
          </a:p>
        </p:txBody>
      </p:sp>
      <p:pic>
        <p:nvPicPr>
          <p:cNvPr id="280580" name="Picture 4" descr="alunodisc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8213" y="4751388"/>
            <a:ext cx="7980362" cy="14144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0581" name="Rectangle 5"/>
          <p:cNvSpPr>
            <a:spLocks noChangeArrowheads="1"/>
          </p:cNvSpPr>
          <p:nvPr/>
        </p:nvSpPr>
        <p:spPr bwMode="auto">
          <a:xfrm>
            <a:off x="4700588" y="5049322"/>
            <a:ext cx="431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280582" name="Rectangle 6"/>
          <p:cNvSpPr>
            <a:spLocks noChangeArrowheads="1"/>
          </p:cNvSpPr>
          <p:nvPr/>
        </p:nvSpPr>
        <p:spPr bwMode="auto">
          <a:xfrm>
            <a:off x="8083551" y="5229503"/>
            <a:ext cx="346075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280592" name="AutoShape 16"/>
          <p:cNvSpPr>
            <a:spLocks noChangeArrowheads="1"/>
          </p:cNvSpPr>
          <p:nvPr/>
        </p:nvSpPr>
        <p:spPr bwMode="auto">
          <a:xfrm rot="5400000">
            <a:off x="8077201" y="5107663"/>
            <a:ext cx="201612" cy="733663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280593" name="AutoShape 17"/>
          <p:cNvSpPr>
            <a:spLocks noChangeArrowheads="1"/>
          </p:cNvSpPr>
          <p:nvPr/>
        </p:nvSpPr>
        <p:spPr bwMode="auto">
          <a:xfrm rot="16200000" flipH="1">
            <a:off x="4765676" y="4891763"/>
            <a:ext cx="201612" cy="733663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509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Elementos de um diagrama de classes</a:t>
            </a:r>
          </a:p>
          <a:p>
            <a:endParaRPr lang="pt-BR"/>
          </a:p>
          <a:p>
            <a:pPr lvl="1"/>
            <a:r>
              <a:rPr lang="pt-BR"/>
              <a:t>Classes</a:t>
            </a:r>
          </a:p>
          <a:p>
            <a:pPr lvl="1"/>
            <a:r>
              <a:rPr lang="pt-BR" b="1">
                <a:solidFill>
                  <a:schemeClr val="hlink"/>
                </a:solidFill>
              </a:rPr>
              <a:t>Relacionamentos</a:t>
            </a:r>
          </a:p>
          <a:p>
            <a:pPr lvl="2"/>
            <a:r>
              <a:rPr lang="pt-BR"/>
              <a:t>Associação</a:t>
            </a:r>
          </a:p>
          <a:p>
            <a:pPr lvl="3"/>
            <a:r>
              <a:rPr lang="pt-BR" b="1">
                <a:solidFill>
                  <a:schemeClr val="hlink"/>
                </a:solidFill>
              </a:rPr>
              <a:t>Agregação</a:t>
            </a:r>
          </a:p>
          <a:p>
            <a:pPr lvl="3"/>
            <a:r>
              <a:rPr lang="pt-BR"/>
              <a:t>Composição</a:t>
            </a:r>
          </a:p>
          <a:p>
            <a:pPr lvl="2"/>
            <a:r>
              <a:rPr lang="pt-BR"/>
              <a:t>Generalização</a:t>
            </a:r>
          </a:p>
          <a:p>
            <a:pPr lvl="2"/>
            <a:r>
              <a:rPr lang="pt-BR"/>
              <a:t>Dependência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3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Relacionamento: Agregação</a:t>
            </a:r>
          </a:p>
          <a:p>
            <a:pPr lvl="1"/>
            <a:r>
              <a:rPr lang="pt-BR"/>
              <a:t>É um tipo especial de associação </a:t>
            </a:r>
          </a:p>
          <a:p>
            <a:pPr lvl="1"/>
            <a:r>
              <a:rPr lang="pt-BR"/>
              <a:t>Utilizada para indicar “todo-parte”</a:t>
            </a:r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endParaRPr lang="pt-BR"/>
          </a:p>
          <a:p>
            <a:pPr lvl="3"/>
            <a:r>
              <a:rPr lang="pt-BR"/>
              <a:t>um objeto “parte” pode fazer parte de vários objetos “todo”</a:t>
            </a:r>
            <a:endParaRPr lang="en-US"/>
          </a:p>
        </p:txBody>
      </p:sp>
      <p:grpSp>
        <p:nvGrpSpPr>
          <p:cNvPr id="175108" name="Group 4"/>
          <p:cNvGrpSpPr>
            <a:grpSpLocks/>
          </p:cNvGrpSpPr>
          <p:nvPr/>
        </p:nvGrpSpPr>
        <p:grpSpPr bwMode="auto">
          <a:xfrm>
            <a:off x="3721100" y="3965575"/>
            <a:ext cx="4343400" cy="381000"/>
            <a:chOff x="1104" y="3456"/>
            <a:chExt cx="2736" cy="240"/>
          </a:xfrm>
        </p:grpSpPr>
        <p:sp>
          <p:nvSpPr>
            <p:cNvPr id="175109" name="Rectangle 5"/>
            <p:cNvSpPr>
              <a:spLocks noChangeArrowheads="1"/>
            </p:cNvSpPr>
            <p:nvPr/>
          </p:nvSpPr>
          <p:spPr bwMode="auto">
            <a:xfrm>
              <a:off x="2954" y="3456"/>
              <a:ext cx="88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pt-BR" sz="2000">
                  <a:latin typeface="Times New Roman" pitchFamily="18" charset="0"/>
                </a:rPr>
                <a:t>Item</a:t>
              </a:r>
            </a:p>
          </p:txBody>
        </p:sp>
        <p:sp>
          <p:nvSpPr>
            <p:cNvPr id="175110" name="Line 6"/>
            <p:cNvSpPr>
              <a:spLocks noChangeShapeType="1"/>
            </p:cNvSpPr>
            <p:nvPr/>
          </p:nvSpPr>
          <p:spPr bwMode="auto">
            <a:xfrm>
              <a:off x="2144" y="3593"/>
              <a:ext cx="8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75111" name="Rectangle 7"/>
            <p:cNvSpPr>
              <a:spLocks noChangeArrowheads="1"/>
            </p:cNvSpPr>
            <p:nvPr/>
          </p:nvSpPr>
          <p:spPr bwMode="auto">
            <a:xfrm>
              <a:off x="1104" y="3456"/>
              <a:ext cx="88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pt-BR" sz="2000">
                  <a:latin typeface="Times New Roman" pitchFamily="18" charset="0"/>
                </a:rPr>
                <a:t>Pedido</a:t>
              </a:r>
            </a:p>
          </p:txBody>
        </p:sp>
        <p:sp>
          <p:nvSpPr>
            <p:cNvPr id="175112" name="AutoShape 8"/>
            <p:cNvSpPr>
              <a:spLocks noChangeArrowheads="1"/>
            </p:cNvSpPr>
            <p:nvPr/>
          </p:nvSpPr>
          <p:spPr bwMode="auto">
            <a:xfrm>
              <a:off x="1990" y="3525"/>
              <a:ext cx="154" cy="137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pt-BR" sz="1600" noProof="1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</p:grpSp>
      <p:sp>
        <p:nvSpPr>
          <p:cNvPr id="175113" name="Text Box 9"/>
          <p:cNvSpPr txBox="1">
            <a:spLocks noChangeArrowheads="1"/>
          </p:cNvSpPr>
          <p:nvPr/>
        </p:nvSpPr>
        <p:spPr bwMode="auto">
          <a:xfrm>
            <a:off x="5092700" y="3821113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 sz="1400">
                <a:latin typeface="Times New Roman" pitchFamily="18" charset="0"/>
              </a:rPr>
              <a:t>1</a:t>
            </a:r>
          </a:p>
        </p:txBody>
      </p:sp>
      <p:sp>
        <p:nvSpPr>
          <p:cNvPr id="175114" name="Text Box 10"/>
          <p:cNvSpPr txBox="1">
            <a:spLocks noChangeArrowheads="1"/>
          </p:cNvSpPr>
          <p:nvPr/>
        </p:nvSpPr>
        <p:spPr bwMode="auto">
          <a:xfrm>
            <a:off x="6267450" y="3911600"/>
            <a:ext cx="450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 sz="1400">
                <a:latin typeface="Times New Roman" pitchFamily="18" charset="0"/>
              </a:rPr>
              <a:t>1..*</a:t>
            </a:r>
          </a:p>
        </p:txBody>
      </p:sp>
      <p:sp>
        <p:nvSpPr>
          <p:cNvPr id="175115" name="Text Box 11"/>
          <p:cNvSpPr txBox="1">
            <a:spLocks noChangeArrowheads="1"/>
          </p:cNvSpPr>
          <p:nvPr/>
        </p:nvSpPr>
        <p:spPr bwMode="auto">
          <a:xfrm>
            <a:off x="4040188" y="4665664"/>
            <a:ext cx="9779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agregação</a:t>
            </a:r>
          </a:p>
        </p:txBody>
      </p:sp>
      <p:cxnSp>
        <p:nvCxnSpPr>
          <p:cNvPr id="175116" name="AutoShape 12"/>
          <p:cNvCxnSpPr>
            <a:cxnSpLocks noChangeShapeType="1"/>
          </p:cNvCxnSpPr>
          <p:nvPr/>
        </p:nvCxnSpPr>
        <p:spPr bwMode="auto">
          <a:xfrm rot="5400000">
            <a:off x="4899026" y="4435476"/>
            <a:ext cx="473075" cy="304800"/>
          </a:xfrm>
          <a:prstGeom prst="curvedConnector2">
            <a:avLst/>
          </a:prstGeom>
          <a:noFill/>
          <a:ln w="9525">
            <a:solidFill>
              <a:schemeClr val="accent2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5117" name="Text Box 13"/>
          <p:cNvSpPr txBox="1">
            <a:spLocks noChangeArrowheads="1"/>
          </p:cNvSpPr>
          <p:nvPr/>
        </p:nvSpPr>
        <p:spPr bwMode="auto">
          <a:xfrm>
            <a:off x="3263901" y="3330575"/>
            <a:ext cx="5238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todo</a:t>
            </a:r>
          </a:p>
        </p:txBody>
      </p:sp>
      <p:cxnSp>
        <p:nvCxnSpPr>
          <p:cNvPr id="175118" name="AutoShape 14"/>
          <p:cNvCxnSpPr>
            <a:cxnSpLocks noChangeShapeType="1"/>
            <a:stCxn id="175117" idx="2"/>
          </p:cNvCxnSpPr>
          <p:nvPr/>
        </p:nvCxnSpPr>
        <p:spPr bwMode="auto">
          <a:xfrm rot="16200000" flipH="1">
            <a:off x="3448845" y="3682208"/>
            <a:ext cx="549275" cy="395287"/>
          </a:xfrm>
          <a:prstGeom prst="curvedConnector2">
            <a:avLst/>
          </a:prstGeom>
          <a:noFill/>
          <a:ln w="9525">
            <a:solidFill>
              <a:schemeClr val="accent2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5119" name="Text Box 15"/>
          <p:cNvSpPr txBox="1">
            <a:spLocks noChangeArrowheads="1"/>
          </p:cNvSpPr>
          <p:nvPr/>
        </p:nvSpPr>
        <p:spPr bwMode="auto">
          <a:xfrm>
            <a:off x="7858126" y="3363914"/>
            <a:ext cx="5873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200">
                <a:solidFill>
                  <a:schemeClr val="accent2"/>
                </a:solidFill>
                <a:latin typeface="Verdana" pitchFamily="34" charset="0"/>
              </a:rPr>
              <a:t>parte</a:t>
            </a:r>
          </a:p>
        </p:txBody>
      </p:sp>
      <p:cxnSp>
        <p:nvCxnSpPr>
          <p:cNvPr id="175120" name="AutoShape 16"/>
          <p:cNvCxnSpPr>
            <a:cxnSpLocks noChangeShapeType="1"/>
          </p:cNvCxnSpPr>
          <p:nvPr/>
        </p:nvCxnSpPr>
        <p:spPr bwMode="auto">
          <a:xfrm rot="5400000">
            <a:off x="7738269" y="3755231"/>
            <a:ext cx="533400" cy="274638"/>
          </a:xfrm>
          <a:prstGeom prst="curvedConnector2">
            <a:avLst/>
          </a:prstGeom>
          <a:noFill/>
          <a:ln w="9525">
            <a:solidFill>
              <a:schemeClr val="accent2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60083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Elementos de um diagrama de classes</a:t>
            </a:r>
          </a:p>
          <a:p>
            <a:endParaRPr lang="pt-BR"/>
          </a:p>
          <a:p>
            <a:pPr lvl="1"/>
            <a:r>
              <a:rPr lang="pt-BR"/>
              <a:t>Classes</a:t>
            </a:r>
          </a:p>
          <a:p>
            <a:pPr lvl="1"/>
            <a:r>
              <a:rPr lang="pt-BR" b="1">
                <a:solidFill>
                  <a:schemeClr val="hlink"/>
                </a:solidFill>
              </a:rPr>
              <a:t>Relacionamentos</a:t>
            </a:r>
          </a:p>
          <a:p>
            <a:pPr lvl="2"/>
            <a:r>
              <a:rPr lang="pt-BR"/>
              <a:t>Associação</a:t>
            </a:r>
          </a:p>
          <a:p>
            <a:pPr lvl="3"/>
            <a:r>
              <a:rPr lang="pt-BR"/>
              <a:t>Agregação</a:t>
            </a:r>
          </a:p>
          <a:p>
            <a:pPr lvl="3"/>
            <a:r>
              <a:rPr lang="pt-BR" b="1">
                <a:solidFill>
                  <a:schemeClr val="hlink"/>
                </a:solidFill>
              </a:rPr>
              <a:t>Composição</a:t>
            </a:r>
          </a:p>
          <a:p>
            <a:pPr lvl="2"/>
            <a:r>
              <a:rPr lang="pt-BR"/>
              <a:t>Generalização</a:t>
            </a:r>
          </a:p>
          <a:p>
            <a:pPr lvl="2"/>
            <a:r>
              <a:rPr lang="pt-BR"/>
              <a:t>Dependência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9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Relacionamento: Composição</a:t>
            </a:r>
          </a:p>
          <a:p>
            <a:pPr lvl="1"/>
            <a:r>
              <a:rPr lang="pt-BR" sz="1600"/>
              <a:t>É uma variante semanticamente mais “forte” da agregação</a:t>
            </a:r>
          </a:p>
          <a:p>
            <a:pPr lvl="1"/>
            <a:r>
              <a:rPr lang="pt-BR" sz="1600"/>
              <a:t>Os objetos “parte” só podem pertencer a um único objeto “todo” e têm o seu tempo de vida coincidente com o dele</a:t>
            </a:r>
          </a:p>
          <a:p>
            <a:pPr lvl="1"/>
            <a:endParaRPr lang="pt-BR" sz="1600"/>
          </a:p>
          <a:p>
            <a:pPr lvl="1"/>
            <a:endParaRPr lang="pt-BR" sz="1600"/>
          </a:p>
          <a:p>
            <a:pPr lvl="1"/>
            <a:endParaRPr lang="pt-BR" sz="1600"/>
          </a:p>
          <a:p>
            <a:pPr lvl="1"/>
            <a:endParaRPr lang="pt-BR" sz="1600"/>
          </a:p>
          <a:p>
            <a:pPr lvl="1"/>
            <a:endParaRPr lang="pt-BR" sz="1600"/>
          </a:p>
          <a:p>
            <a:pPr lvl="1"/>
            <a:endParaRPr lang="pt-BR" sz="1600"/>
          </a:p>
          <a:p>
            <a:pPr lvl="1"/>
            <a:endParaRPr lang="pt-BR" sz="1600"/>
          </a:p>
          <a:p>
            <a:pPr lvl="1"/>
            <a:endParaRPr lang="pt-BR" sz="1600"/>
          </a:p>
          <a:p>
            <a:pPr lvl="1"/>
            <a:endParaRPr lang="pt-BR" sz="1600"/>
          </a:p>
          <a:p>
            <a:pPr lvl="1"/>
            <a:endParaRPr lang="pt-BR" sz="1600"/>
          </a:p>
          <a:p>
            <a:pPr lvl="3"/>
            <a:r>
              <a:rPr lang="pt-BR" sz="1200"/>
              <a:t>Quando o “todo” </a:t>
            </a:r>
            <a:r>
              <a:rPr lang="pt-BR" sz="1200" i="1"/>
              <a:t>morre</a:t>
            </a:r>
            <a:r>
              <a:rPr lang="pt-BR" sz="1200"/>
              <a:t> todas as suas “partes” também </a:t>
            </a:r>
            <a:r>
              <a:rPr lang="pt-BR" sz="1200" i="1"/>
              <a:t>morrem</a:t>
            </a: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6367464" y="3475038"/>
            <a:ext cx="14065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 sz="2000">
                <a:latin typeface="Times New Roman" pitchFamily="18" charset="0"/>
              </a:rPr>
              <a:t>Teclado</a:t>
            </a:r>
          </a:p>
        </p:txBody>
      </p:sp>
      <p:sp>
        <p:nvSpPr>
          <p:cNvPr id="176135" name="Line 7"/>
          <p:cNvSpPr>
            <a:spLocks noChangeShapeType="1"/>
          </p:cNvSpPr>
          <p:nvPr/>
        </p:nvSpPr>
        <p:spPr bwMode="auto">
          <a:xfrm>
            <a:off x="5081589" y="3692525"/>
            <a:ext cx="12858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6136" name="Rectangle 8"/>
          <p:cNvSpPr>
            <a:spLocks noChangeArrowheads="1"/>
          </p:cNvSpPr>
          <p:nvPr/>
        </p:nvSpPr>
        <p:spPr bwMode="auto">
          <a:xfrm>
            <a:off x="3430589" y="3475038"/>
            <a:ext cx="14065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 sz="2000">
                <a:latin typeface="Times New Roman" pitchFamily="18" charset="0"/>
              </a:rPr>
              <a:t>Notebook</a:t>
            </a:r>
          </a:p>
        </p:txBody>
      </p:sp>
      <p:sp>
        <p:nvSpPr>
          <p:cNvPr id="176137" name="AutoShape 9"/>
          <p:cNvSpPr>
            <a:spLocks noChangeArrowheads="1"/>
          </p:cNvSpPr>
          <p:nvPr/>
        </p:nvSpPr>
        <p:spPr bwMode="auto">
          <a:xfrm>
            <a:off x="4837114" y="3584575"/>
            <a:ext cx="244475" cy="217488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pt-BR" sz="1600" noProof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6367464" y="4160838"/>
            <a:ext cx="14065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 sz="2000">
                <a:latin typeface="Times New Roman" pitchFamily="18" charset="0"/>
              </a:rPr>
              <a:t>Frame</a:t>
            </a:r>
          </a:p>
        </p:txBody>
      </p:sp>
      <p:sp>
        <p:nvSpPr>
          <p:cNvPr id="176140" name="Line 12"/>
          <p:cNvSpPr>
            <a:spLocks noChangeShapeType="1"/>
          </p:cNvSpPr>
          <p:nvPr/>
        </p:nvSpPr>
        <p:spPr bwMode="auto">
          <a:xfrm>
            <a:off x="5081589" y="4378325"/>
            <a:ext cx="12858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3430589" y="4160838"/>
            <a:ext cx="14065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 sz="2000">
                <a:latin typeface="Times New Roman" pitchFamily="18" charset="0"/>
              </a:rPr>
              <a:t>Window</a:t>
            </a:r>
          </a:p>
        </p:txBody>
      </p:sp>
      <p:sp>
        <p:nvSpPr>
          <p:cNvPr id="176142" name="AutoShape 14"/>
          <p:cNvSpPr>
            <a:spLocks noChangeArrowheads="1"/>
          </p:cNvSpPr>
          <p:nvPr/>
        </p:nvSpPr>
        <p:spPr bwMode="auto">
          <a:xfrm>
            <a:off x="4837114" y="4270375"/>
            <a:ext cx="244475" cy="217488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pt-BR" sz="1600" noProof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76147" name="Text Box 19"/>
          <p:cNvSpPr txBox="1">
            <a:spLocks noChangeArrowheads="1"/>
          </p:cNvSpPr>
          <p:nvPr/>
        </p:nvSpPr>
        <p:spPr bwMode="auto">
          <a:xfrm>
            <a:off x="4862513" y="32845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</a:t>
            </a:r>
          </a:p>
        </p:txBody>
      </p:sp>
      <p:sp>
        <p:nvSpPr>
          <p:cNvPr id="176148" name="Text Box 20"/>
          <p:cNvSpPr txBox="1">
            <a:spLocks noChangeArrowheads="1"/>
          </p:cNvSpPr>
          <p:nvPr/>
        </p:nvSpPr>
        <p:spPr bwMode="auto">
          <a:xfrm>
            <a:off x="6081713" y="33607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</a:t>
            </a:r>
          </a:p>
        </p:txBody>
      </p:sp>
      <p:sp>
        <p:nvSpPr>
          <p:cNvPr id="176149" name="Text Box 21"/>
          <p:cNvSpPr txBox="1">
            <a:spLocks noChangeArrowheads="1"/>
          </p:cNvSpPr>
          <p:nvPr/>
        </p:nvSpPr>
        <p:spPr bwMode="auto">
          <a:xfrm>
            <a:off x="4862513" y="39703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</a:t>
            </a:r>
          </a:p>
        </p:txBody>
      </p:sp>
      <p:sp>
        <p:nvSpPr>
          <p:cNvPr id="176150" name="Text Box 22"/>
          <p:cNvSpPr txBox="1">
            <a:spLocks noChangeArrowheads="1"/>
          </p:cNvSpPr>
          <p:nvPr/>
        </p:nvSpPr>
        <p:spPr bwMode="auto">
          <a:xfrm>
            <a:off x="5868988" y="404653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0..*</a:t>
            </a:r>
          </a:p>
        </p:txBody>
      </p:sp>
      <p:sp>
        <p:nvSpPr>
          <p:cNvPr id="176151" name="Line 23"/>
          <p:cNvSpPr>
            <a:spLocks noChangeShapeType="1"/>
          </p:cNvSpPr>
          <p:nvPr/>
        </p:nvSpPr>
        <p:spPr bwMode="auto">
          <a:xfrm>
            <a:off x="4497389" y="5075239"/>
            <a:ext cx="12858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6152" name="AutoShape 24"/>
          <p:cNvSpPr>
            <a:spLocks noChangeArrowheads="1"/>
          </p:cNvSpPr>
          <p:nvPr/>
        </p:nvSpPr>
        <p:spPr bwMode="auto">
          <a:xfrm>
            <a:off x="4252914" y="4967289"/>
            <a:ext cx="244475" cy="217487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pt-BR" sz="1600" noProof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4405313" y="473233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1..*</a:t>
            </a: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5548313" y="473233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0..*</a:t>
            </a:r>
          </a:p>
        </p:txBody>
      </p:sp>
      <p:sp>
        <p:nvSpPr>
          <p:cNvPr id="176155" name="Line 27"/>
          <p:cNvSpPr>
            <a:spLocks noChangeShapeType="1"/>
          </p:cNvSpPr>
          <p:nvPr/>
        </p:nvSpPr>
        <p:spPr bwMode="auto">
          <a:xfrm flipV="1">
            <a:off x="4649788" y="4694238"/>
            <a:ext cx="2286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6156" name="Line 28"/>
          <p:cNvSpPr>
            <a:spLocks noChangeShapeType="1"/>
          </p:cNvSpPr>
          <p:nvPr/>
        </p:nvSpPr>
        <p:spPr bwMode="auto">
          <a:xfrm flipV="1">
            <a:off x="6554788" y="4999038"/>
            <a:ext cx="152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6157" name="Text Box 29"/>
          <p:cNvSpPr txBox="1">
            <a:spLocks noChangeArrowheads="1"/>
          </p:cNvSpPr>
          <p:nvPr/>
        </p:nvSpPr>
        <p:spPr bwMode="auto">
          <a:xfrm>
            <a:off x="6630988" y="4937126"/>
            <a:ext cx="768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errado</a:t>
            </a:r>
          </a:p>
        </p:txBody>
      </p:sp>
    </p:spTree>
    <p:extLst>
      <p:ext uri="{BB962C8B-B14F-4D97-AF65-F5344CB8AC3E}">
        <p14:creationId xmlns:p14="http://schemas.microsoft.com/office/powerpoint/2010/main" val="3599778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Relacionamento: Composição</a:t>
            </a:r>
          </a:p>
          <a:p>
            <a:pPr lvl="1">
              <a:buFontTx/>
              <a:buNone/>
            </a:pPr>
            <a:r>
              <a:rPr lang="pt-BR">
                <a:solidFill>
                  <a:schemeClr val="hlink"/>
                </a:solidFill>
              </a:rPr>
              <a:t>Ex: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7232650" y="4187825"/>
            <a:ext cx="1371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>
                <a:latin typeface="Times New Roman" pitchFamily="18" charset="0"/>
              </a:rPr>
              <a:t>Janela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861050" y="5635625"/>
            <a:ext cx="1371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>
                <a:latin typeface="Times New Roman" pitchFamily="18" charset="0"/>
              </a:rPr>
              <a:t>Scroll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7308850" y="5635625"/>
            <a:ext cx="1371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>
                <a:latin typeface="Times New Roman" pitchFamily="18" charset="0"/>
              </a:rPr>
              <a:t>Título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8756650" y="5635625"/>
            <a:ext cx="1371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>
                <a:latin typeface="Times New Roman" pitchFamily="18" charset="0"/>
              </a:rPr>
              <a:t>Corpo</a:t>
            </a:r>
          </a:p>
        </p:txBody>
      </p:sp>
      <p:sp>
        <p:nvSpPr>
          <p:cNvPr id="177160" name="AutoShape 8"/>
          <p:cNvSpPr>
            <a:spLocks noChangeArrowheads="1"/>
          </p:cNvSpPr>
          <p:nvPr/>
        </p:nvSpPr>
        <p:spPr bwMode="auto">
          <a:xfrm>
            <a:off x="7766050" y="4645025"/>
            <a:ext cx="152400" cy="2286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7161" name="Line 9"/>
          <p:cNvSpPr>
            <a:spLocks noChangeShapeType="1"/>
          </p:cNvSpPr>
          <p:nvPr/>
        </p:nvSpPr>
        <p:spPr bwMode="auto">
          <a:xfrm>
            <a:off x="6394450" y="5254625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7162" name="Line 10"/>
          <p:cNvSpPr>
            <a:spLocks noChangeShapeType="1"/>
          </p:cNvSpPr>
          <p:nvPr/>
        </p:nvSpPr>
        <p:spPr bwMode="auto">
          <a:xfrm>
            <a:off x="6394450" y="52546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7163" name="Line 11"/>
          <p:cNvSpPr>
            <a:spLocks noChangeShapeType="1"/>
          </p:cNvSpPr>
          <p:nvPr/>
        </p:nvSpPr>
        <p:spPr bwMode="auto">
          <a:xfrm>
            <a:off x="7842250" y="52546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7164" name="Line 12"/>
          <p:cNvSpPr>
            <a:spLocks noChangeShapeType="1"/>
          </p:cNvSpPr>
          <p:nvPr/>
        </p:nvSpPr>
        <p:spPr bwMode="auto">
          <a:xfrm>
            <a:off x="9518650" y="52546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7165" name="Line 13"/>
          <p:cNvSpPr>
            <a:spLocks noChangeShapeType="1"/>
          </p:cNvSpPr>
          <p:nvPr/>
        </p:nvSpPr>
        <p:spPr bwMode="auto">
          <a:xfrm>
            <a:off x="7842250" y="48736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7166" name="Text Box 14"/>
          <p:cNvSpPr txBox="1">
            <a:spLocks noChangeArrowheads="1"/>
          </p:cNvSpPr>
          <p:nvPr/>
        </p:nvSpPr>
        <p:spPr bwMode="auto">
          <a:xfrm>
            <a:off x="7902575" y="4606926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</a:t>
            </a:r>
          </a:p>
        </p:txBody>
      </p:sp>
      <p:sp>
        <p:nvSpPr>
          <p:cNvPr id="177167" name="Text Box 15"/>
          <p:cNvSpPr txBox="1">
            <a:spLocks noChangeArrowheads="1"/>
          </p:cNvSpPr>
          <p:nvPr/>
        </p:nvSpPr>
        <p:spPr bwMode="auto">
          <a:xfrm>
            <a:off x="7842250" y="5254626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0..1</a:t>
            </a:r>
          </a:p>
        </p:txBody>
      </p:sp>
      <p:sp>
        <p:nvSpPr>
          <p:cNvPr id="177168" name="Text Box 16"/>
          <p:cNvSpPr txBox="1">
            <a:spLocks noChangeArrowheads="1"/>
          </p:cNvSpPr>
          <p:nvPr/>
        </p:nvSpPr>
        <p:spPr bwMode="auto">
          <a:xfrm>
            <a:off x="6089651" y="5254626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2</a:t>
            </a:r>
          </a:p>
        </p:txBody>
      </p:sp>
      <p:sp>
        <p:nvSpPr>
          <p:cNvPr id="177169" name="Text Box 17"/>
          <p:cNvSpPr txBox="1">
            <a:spLocks noChangeArrowheads="1"/>
          </p:cNvSpPr>
          <p:nvPr/>
        </p:nvSpPr>
        <p:spPr bwMode="auto">
          <a:xfrm>
            <a:off x="9594850" y="5254626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</a:t>
            </a:r>
          </a:p>
        </p:txBody>
      </p:sp>
      <p:sp>
        <p:nvSpPr>
          <p:cNvPr id="177170" name="Rectangle 18"/>
          <p:cNvSpPr>
            <a:spLocks noChangeArrowheads="1"/>
          </p:cNvSpPr>
          <p:nvPr/>
        </p:nvSpPr>
        <p:spPr bwMode="auto">
          <a:xfrm>
            <a:off x="4170363" y="2205038"/>
            <a:ext cx="1371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>
                <a:latin typeface="Times New Roman" pitchFamily="18" charset="0"/>
              </a:rPr>
              <a:t>Empresa</a:t>
            </a:r>
          </a:p>
        </p:txBody>
      </p:sp>
      <p:sp>
        <p:nvSpPr>
          <p:cNvPr id="177171" name="Rectangle 19"/>
          <p:cNvSpPr>
            <a:spLocks noChangeArrowheads="1"/>
          </p:cNvSpPr>
          <p:nvPr/>
        </p:nvSpPr>
        <p:spPr bwMode="auto">
          <a:xfrm>
            <a:off x="3255963" y="3195638"/>
            <a:ext cx="1371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>
                <a:latin typeface="Times New Roman" pitchFamily="18" charset="0"/>
              </a:rPr>
              <a:t>Departamento</a:t>
            </a:r>
          </a:p>
        </p:txBody>
      </p:sp>
      <p:sp>
        <p:nvSpPr>
          <p:cNvPr id="177172" name="Rectangle 20"/>
          <p:cNvSpPr>
            <a:spLocks noChangeArrowheads="1"/>
          </p:cNvSpPr>
          <p:nvPr/>
        </p:nvSpPr>
        <p:spPr bwMode="auto">
          <a:xfrm>
            <a:off x="5084763" y="3195638"/>
            <a:ext cx="13716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pt-BR">
                <a:latin typeface="Times New Roman" pitchFamily="18" charset="0"/>
              </a:rPr>
              <a:t>Escritório</a:t>
            </a:r>
          </a:p>
        </p:txBody>
      </p:sp>
      <p:sp>
        <p:nvSpPr>
          <p:cNvPr id="177173" name="Line 21"/>
          <p:cNvSpPr>
            <a:spLocks noChangeShapeType="1"/>
          </p:cNvSpPr>
          <p:nvPr/>
        </p:nvSpPr>
        <p:spPr bwMode="auto">
          <a:xfrm>
            <a:off x="3789363" y="2967038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7174" name="Line 22"/>
          <p:cNvSpPr>
            <a:spLocks noChangeShapeType="1"/>
          </p:cNvSpPr>
          <p:nvPr/>
        </p:nvSpPr>
        <p:spPr bwMode="auto">
          <a:xfrm>
            <a:off x="3789363" y="296703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7175" name="Line 23"/>
          <p:cNvSpPr>
            <a:spLocks noChangeShapeType="1"/>
          </p:cNvSpPr>
          <p:nvPr/>
        </p:nvSpPr>
        <p:spPr bwMode="auto">
          <a:xfrm>
            <a:off x="5922963" y="296703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7176" name="Line 24"/>
          <p:cNvSpPr>
            <a:spLocks noChangeShapeType="1"/>
          </p:cNvSpPr>
          <p:nvPr/>
        </p:nvSpPr>
        <p:spPr bwMode="auto">
          <a:xfrm>
            <a:off x="4779963" y="273843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7177" name="AutoShape 25"/>
          <p:cNvSpPr>
            <a:spLocks noChangeArrowheads="1"/>
          </p:cNvSpPr>
          <p:nvPr/>
        </p:nvSpPr>
        <p:spPr bwMode="auto">
          <a:xfrm>
            <a:off x="4703763" y="2662238"/>
            <a:ext cx="152400" cy="2286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cxnSp>
        <p:nvCxnSpPr>
          <p:cNvPr id="177178" name="AutoShape 26"/>
          <p:cNvCxnSpPr>
            <a:cxnSpLocks noChangeShapeType="1"/>
            <a:stCxn id="177171" idx="1"/>
            <a:endCxn id="177171" idx="2"/>
          </p:cNvCxnSpPr>
          <p:nvPr/>
        </p:nvCxnSpPr>
        <p:spPr bwMode="auto">
          <a:xfrm rot="10800000" flipH="1" flipV="1">
            <a:off x="3255963" y="3424238"/>
            <a:ext cx="685800" cy="228600"/>
          </a:xfrm>
          <a:prstGeom prst="bentConnector4">
            <a:avLst>
              <a:gd name="adj1" fmla="val -77782"/>
              <a:gd name="adj2" fmla="val 2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7179" name="AutoShape 27"/>
          <p:cNvSpPr>
            <a:spLocks noChangeArrowheads="1"/>
          </p:cNvSpPr>
          <p:nvPr/>
        </p:nvSpPr>
        <p:spPr bwMode="auto">
          <a:xfrm>
            <a:off x="3103563" y="3348038"/>
            <a:ext cx="152400" cy="2286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7180" name="Text Box 28"/>
          <p:cNvSpPr txBox="1">
            <a:spLocks noChangeArrowheads="1"/>
          </p:cNvSpPr>
          <p:nvPr/>
        </p:nvSpPr>
        <p:spPr bwMode="auto">
          <a:xfrm>
            <a:off x="4459288" y="2600326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</a:t>
            </a:r>
          </a:p>
        </p:txBody>
      </p:sp>
      <p:sp>
        <p:nvSpPr>
          <p:cNvPr id="177181" name="Text Box 29"/>
          <p:cNvSpPr txBox="1">
            <a:spLocks noChangeArrowheads="1"/>
          </p:cNvSpPr>
          <p:nvPr/>
        </p:nvSpPr>
        <p:spPr bwMode="auto">
          <a:xfrm>
            <a:off x="5907088" y="285273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1..*</a:t>
            </a:r>
          </a:p>
        </p:txBody>
      </p:sp>
      <p:sp>
        <p:nvSpPr>
          <p:cNvPr id="177182" name="Text Box 30"/>
          <p:cNvSpPr txBox="1">
            <a:spLocks noChangeArrowheads="1"/>
          </p:cNvSpPr>
          <p:nvPr/>
        </p:nvSpPr>
        <p:spPr bwMode="auto">
          <a:xfrm>
            <a:off x="3332163" y="289083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1..*</a:t>
            </a:r>
          </a:p>
        </p:txBody>
      </p:sp>
      <p:sp>
        <p:nvSpPr>
          <p:cNvPr id="177183" name="Text Box 31"/>
          <p:cNvSpPr txBox="1">
            <a:spLocks noChangeArrowheads="1"/>
          </p:cNvSpPr>
          <p:nvPr/>
        </p:nvSpPr>
        <p:spPr bwMode="auto">
          <a:xfrm>
            <a:off x="2722563" y="311943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0..1</a:t>
            </a:r>
          </a:p>
        </p:txBody>
      </p:sp>
      <p:sp>
        <p:nvSpPr>
          <p:cNvPr id="177184" name="Text Box 32"/>
          <p:cNvSpPr txBox="1">
            <a:spLocks noChangeArrowheads="1"/>
          </p:cNvSpPr>
          <p:nvPr/>
        </p:nvSpPr>
        <p:spPr bwMode="auto">
          <a:xfrm>
            <a:off x="3881438" y="3638551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>
                <a:latin typeface="Times New Roman" pitchFamily="18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203297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Agregação </a:t>
            </a:r>
            <a:r>
              <a:rPr lang="pt-BR" b="1">
                <a:solidFill>
                  <a:schemeClr val="hlink"/>
                </a:solidFill>
              </a:rPr>
              <a:t>X</a:t>
            </a:r>
            <a:r>
              <a:rPr lang="pt-BR"/>
              <a:t> Composição</a:t>
            </a:r>
            <a:endParaRPr lang="en-US"/>
          </a:p>
        </p:txBody>
      </p:sp>
      <p:pic>
        <p:nvPicPr>
          <p:cNvPr id="1781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2349501"/>
            <a:ext cx="4838700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9829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Elementos de um diagrama de classes</a:t>
            </a:r>
          </a:p>
          <a:p>
            <a:endParaRPr lang="pt-BR"/>
          </a:p>
          <a:p>
            <a:pPr lvl="1"/>
            <a:r>
              <a:rPr lang="pt-BR"/>
              <a:t>Classes</a:t>
            </a:r>
          </a:p>
          <a:p>
            <a:pPr lvl="1"/>
            <a:r>
              <a:rPr lang="pt-BR" b="1">
                <a:solidFill>
                  <a:schemeClr val="hlink"/>
                </a:solidFill>
              </a:rPr>
              <a:t>Relacionamentos</a:t>
            </a:r>
          </a:p>
          <a:p>
            <a:pPr lvl="2"/>
            <a:r>
              <a:rPr lang="pt-BR"/>
              <a:t>Associação</a:t>
            </a:r>
          </a:p>
          <a:p>
            <a:pPr lvl="3"/>
            <a:r>
              <a:rPr lang="pt-BR"/>
              <a:t>Agregação</a:t>
            </a:r>
          </a:p>
          <a:p>
            <a:pPr lvl="3"/>
            <a:r>
              <a:rPr lang="pt-BR"/>
              <a:t>Composição</a:t>
            </a:r>
          </a:p>
          <a:p>
            <a:pPr lvl="2"/>
            <a:r>
              <a:rPr lang="pt-BR">
                <a:solidFill>
                  <a:schemeClr val="hlink"/>
                </a:solidFill>
              </a:rPr>
              <a:t>Generalização</a:t>
            </a:r>
          </a:p>
          <a:p>
            <a:pPr lvl="2"/>
            <a:r>
              <a:rPr lang="pt-BR"/>
              <a:t>Dependência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97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Relacionamento: Generalização</a:t>
            </a:r>
          </a:p>
          <a:p>
            <a:pPr lvl="2"/>
            <a:r>
              <a:rPr lang="pt-BR"/>
              <a:t>É um relacionamento entre itens gerais (superclasses) </a:t>
            </a:r>
            <a:br>
              <a:rPr lang="pt-BR"/>
            </a:br>
            <a:r>
              <a:rPr lang="pt-BR"/>
              <a:t>e itens mais específicos (subclasses)</a:t>
            </a:r>
            <a:endParaRPr lang="en-US"/>
          </a:p>
        </p:txBody>
      </p:sp>
      <p:sp>
        <p:nvSpPr>
          <p:cNvPr id="179206" name="Rectangle 6"/>
          <p:cNvSpPr>
            <a:spLocks noChangeArrowheads="1"/>
          </p:cNvSpPr>
          <p:nvPr/>
        </p:nvSpPr>
        <p:spPr bwMode="auto">
          <a:xfrm>
            <a:off x="3709989" y="3336925"/>
            <a:ext cx="1069975" cy="465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07" name="Rectangle 7"/>
          <p:cNvSpPr>
            <a:spLocks noChangeArrowheads="1"/>
          </p:cNvSpPr>
          <p:nvPr/>
        </p:nvSpPr>
        <p:spPr bwMode="auto">
          <a:xfrm>
            <a:off x="2965451" y="4400550"/>
            <a:ext cx="1069975" cy="465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08" name="Rectangle 8"/>
          <p:cNvSpPr>
            <a:spLocks noChangeArrowheads="1"/>
          </p:cNvSpPr>
          <p:nvPr/>
        </p:nvSpPr>
        <p:spPr bwMode="auto">
          <a:xfrm>
            <a:off x="4408489" y="4400550"/>
            <a:ext cx="1069975" cy="465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09" name="Line 9"/>
          <p:cNvSpPr>
            <a:spLocks noChangeShapeType="1"/>
          </p:cNvSpPr>
          <p:nvPr/>
        </p:nvSpPr>
        <p:spPr bwMode="auto">
          <a:xfrm>
            <a:off x="3709989" y="4133850"/>
            <a:ext cx="10699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10" name="Line 10"/>
          <p:cNvSpPr>
            <a:spLocks noChangeShapeType="1"/>
          </p:cNvSpPr>
          <p:nvPr/>
        </p:nvSpPr>
        <p:spPr bwMode="auto">
          <a:xfrm>
            <a:off x="3709988" y="4133850"/>
            <a:ext cx="0" cy="2667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11" name="Line 11"/>
          <p:cNvSpPr>
            <a:spLocks noChangeShapeType="1"/>
          </p:cNvSpPr>
          <p:nvPr/>
        </p:nvSpPr>
        <p:spPr bwMode="auto">
          <a:xfrm>
            <a:off x="4779963" y="4133850"/>
            <a:ext cx="0" cy="2667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12" name="Text Box 12"/>
          <p:cNvSpPr txBox="1">
            <a:spLocks noChangeArrowheads="1"/>
          </p:cNvSpPr>
          <p:nvPr/>
        </p:nvSpPr>
        <p:spPr bwMode="auto">
          <a:xfrm>
            <a:off x="4873626" y="3814763"/>
            <a:ext cx="12378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 sz="1400">
                <a:latin typeface="Times New Roman" pitchFamily="18" charset="0"/>
              </a:rPr>
              <a:t>“é um”</a:t>
            </a:r>
          </a:p>
          <a:p>
            <a:pPr eaLnBrk="0" hangingPunct="0"/>
            <a:r>
              <a:rPr lang="pt-BR" sz="1400">
                <a:latin typeface="Times New Roman" pitchFamily="18" charset="0"/>
              </a:rPr>
              <a:t>“é um tipo de”</a:t>
            </a:r>
          </a:p>
        </p:txBody>
      </p:sp>
      <p:sp>
        <p:nvSpPr>
          <p:cNvPr id="179213" name="Text Box 13"/>
          <p:cNvSpPr txBox="1">
            <a:spLocks noChangeArrowheads="1"/>
          </p:cNvSpPr>
          <p:nvPr/>
        </p:nvSpPr>
        <p:spPr bwMode="auto">
          <a:xfrm>
            <a:off x="2732089" y="3429001"/>
            <a:ext cx="10054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 sz="1400">
                <a:latin typeface="Times New Roman" pitchFamily="18" charset="0"/>
              </a:rPr>
              <a:t>superclasse</a:t>
            </a:r>
          </a:p>
        </p:txBody>
      </p:sp>
      <p:sp>
        <p:nvSpPr>
          <p:cNvPr id="179214" name="Text Box 14"/>
          <p:cNvSpPr txBox="1">
            <a:spLocks noChangeArrowheads="1"/>
          </p:cNvSpPr>
          <p:nvPr/>
        </p:nvSpPr>
        <p:spPr bwMode="auto">
          <a:xfrm>
            <a:off x="2127251" y="4557713"/>
            <a:ext cx="8874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 sz="1400">
                <a:latin typeface="Times New Roman" pitchFamily="18" charset="0"/>
              </a:rPr>
              <a:t>subclasse</a:t>
            </a:r>
          </a:p>
        </p:txBody>
      </p:sp>
      <p:sp>
        <p:nvSpPr>
          <p:cNvPr id="179215" name="AutoShape 15"/>
          <p:cNvSpPr>
            <a:spLocks noChangeArrowheads="1"/>
          </p:cNvSpPr>
          <p:nvPr/>
        </p:nvSpPr>
        <p:spPr bwMode="auto">
          <a:xfrm>
            <a:off x="4129089" y="3802064"/>
            <a:ext cx="185737" cy="2000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16" name="Line 16"/>
          <p:cNvSpPr>
            <a:spLocks noChangeShapeType="1"/>
          </p:cNvSpPr>
          <p:nvPr/>
        </p:nvSpPr>
        <p:spPr bwMode="auto">
          <a:xfrm>
            <a:off x="4222750" y="4002088"/>
            <a:ext cx="0" cy="131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9227" name="Rectangle 27"/>
          <p:cNvSpPr>
            <a:spLocks noChangeArrowheads="1"/>
          </p:cNvSpPr>
          <p:nvPr/>
        </p:nvSpPr>
        <p:spPr bwMode="auto">
          <a:xfrm>
            <a:off x="7413626" y="3302000"/>
            <a:ext cx="1069975" cy="465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/>
              <a:t>Veículo</a:t>
            </a:r>
            <a:endParaRPr lang="en-US"/>
          </a:p>
        </p:txBody>
      </p:sp>
      <p:sp>
        <p:nvSpPr>
          <p:cNvPr id="179228" name="Rectangle 28"/>
          <p:cNvSpPr>
            <a:spLocks noChangeArrowheads="1"/>
          </p:cNvSpPr>
          <p:nvPr/>
        </p:nvSpPr>
        <p:spPr bwMode="auto">
          <a:xfrm>
            <a:off x="6669089" y="4365625"/>
            <a:ext cx="1069975" cy="465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/>
              <a:t>Terrestre</a:t>
            </a:r>
            <a:endParaRPr lang="en-US"/>
          </a:p>
        </p:txBody>
      </p:sp>
      <p:sp>
        <p:nvSpPr>
          <p:cNvPr id="179229" name="Rectangle 29"/>
          <p:cNvSpPr>
            <a:spLocks noChangeArrowheads="1"/>
          </p:cNvSpPr>
          <p:nvPr/>
        </p:nvSpPr>
        <p:spPr bwMode="auto">
          <a:xfrm>
            <a:off x="8112126" y="4365625"/>
            <a:ext cx="1069975" cy="465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/>
              <a:t>Aéreo</a:t>
            </a:r>
            <a:endParaRPr lang="en-US"/>
          </a:p>
        </p:txBody>
      </p:sp>
      <p:sp>
        <p:nvSpPr>
          <p:cNvPr id="179230" name="Line 30"/>
          <p:cNvSpPr>
            <a:spLocks noChangeShapeType="1"/>
          </p:cNvSpPr>
          <p:nvPr/>
        </p:nvSpPr>
        <p:spPr bwMode="auto">
          <a:xfrm>
            <a:off x="7413626" y="4098925"/>
            <a:ext cx="10699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31" name="Line 31"/>
          <p:cNvSpPr>
            <a:spLocks noChangeShapeType="1"/>
          </p:cNvSpPr>
          <p:nvPr/>
        </p:nvSpPr>
        <p:spPr bwMode="auto">
          <a:xfrm>
            <a:off x="7413625" y="4098925"/>
            <a:ext cx="0" cy="2667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32" name="Line 32"/>
          <p:cNvSpPr>
            <a:spLocks noChangeShapeType="1"/>
          </p:cNvSpPr>
          <p:nvPr/>
        </p:nvSpPr>
        <p:spPr bwMode="auto">
          <a:xfrm>
            <a:off x="8483600" y="4098925"/>
            <a:ext cx="0" cy="2667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36" name="AutoShape 36"/>
          <p:cNvSpPr>
            <a:spLocks noChangeArrowheads="1"/>
          </p:cNvSpPr>
          <p:nvPr/>
        </p:nvSpPr>
        <p:spPr bwMode="auto">
          <a:xfrm>
            <a:off x="7832725" y="3767139"/>
            <a:ext cx="185738" cy="2000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9237" name="Line 37"/>
          <p:cNvSpPr>
            <a:spLocks noChangeShapeType="1"/>
          </p:cNvSpPr>
          <p:nvPr/>
        </p:nvSpPr>
        <p:spPr bwMode="auto">
          <a:xfrm>
            <a:off x="7926388" y="3967163"/>
            <a:ext cx="0" cy="1317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6905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Elementos de um diagrama de classes</a:t>
            </a:r>
          </a:p>
          <a:p>
            <a:endParaRPr lang="pt-BR"/>
          </a:p>
          <a:p>
            <a:pPr lvl="1"/>
            <a:r>
              <a:rPr lang="pt-BR"/>
              <a:t>Classes</a:t>
            </a:r>
          </a:p>
          <a:p>
            <a:pPr lvl="1"/>
            <a:r>
              <a:rPr lang="pt-BR" b="1">
                <a:solidFill>
                  <a:schemeClr val="hlink"/>
                </a:solidFill>
              </a:rPr>
              <a:t>Relacionamentos</a:t>
            </a:r>
          </a:p>
          <a:p>
            <a:pPr lvl="2"/>
            <a:r>
              <a:rPr lang="pt-BR"/>
              <a:t>Associação</a:t>
            </a:r>
          </a:p>
          <a:p>
            <a:pPr lvl="3"/>
            <a:r>
              <a:rPr lang="pt-BR"/>
              <a:t>Agregação</a:t>
            </a:r>
          </a:p>
          <a:p>
            <a:pPr lvl="3"/>
            <a:r>
              <a:rPr lang="pt-BR"/>
              <a:t>Composição</a:t>
            </a:r>
          </a:p>
          <a:p>
            <a:pPr lvl="2"/>
            <a:r>
              <a:rPr lang="pt-BR"/>
              <a:t>Generalização</a:t>
            </a:r>
          </a:p>
          <a:p>
            <a:pPr lvl="2"/>
            <a:r>
              <a:rPr lang="pt-BR">
                <a:solidFill>
                  <a:schemeClr val="hlink"/>
                </a:solidFill>
              </a:rPr>
              <a:t>Dependência</a:t>
            </a:r>
            <a:endParaRPr lang="en-US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2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62271"/>
            <a:ext cx="2133600" cy="365125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CF52FEE-A678-48B8-A2CF-5A935557C9BC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2995119" y="355789"/>
            <a:ext cx="8587281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As Bases da Orientação a Objetos</a:t>
            </a:r>
            <a:endParaRPr lang="pt-BR" sz="4000" b="1" dirty="0"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657600" y="2140975"/>
            <a:ext cx="7924800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Correspondência com o mundo real</a:t>
            </a: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  <a:cs typeface="Times New Roman" pitchFamily="18" charset="0"/>
              </a:rPr>
              <a:t> 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Modularidade dos componentes</a:t>
            </a: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  <a:cs typeface="Times New Roman" pitchFamily="18" charset="0"/>
              </a:rPr>
              <a:t> 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Objetos com finalidade própria</a:t>
            </a: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Permite a combinação destes Objetos</a:t>
            </a: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Baixa dependência externa</a:t>
            </a: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Alta coesão interna</a:t>
            </a: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Fácil ampliação do objeto</a:t>
            </a: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Permite reuso dos objetos</a:t>
            </a:r>
          </a:p>
          <a:p>
            <a:pPr>
              <a:lnSpc>
                <a:spcPct val="115000"/>
              </a:lnSpc>
              <a:buFont typeface="Wingdings" pitchFamily="2" charset="2"/>
              <a:buBlip>
                <a:blip r:embed="rId3"/>
              </a:buBlip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Encapsulamento</a:t>
            </a:r>
          </a:p>
        </p:txBody>
      </p:sp>
    </p:spTree>
    <p:extLst>
      <p:ext uri="{BB962C8B-B14F-4D97-AF65-F5344CB8AC3E}">
        <p14:creationId xmlns:p14="http://schemas.microsoft.com/office/powerpoint/2010/main" val="4414329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Elementos – Diagrama de Classes</a:t>
            </a:r>
            <a:endParaRPr 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pt-BR"/>
              <a:t>Relacionamento: Dependência</a:t>
            </a:r>
          </a:p>
          <a:p>
            <a:pPr lvl="2">
              <a:lnSpc>
                <a:spcPct val="110000"/>
              </a:lnSpc>
            </a:pPr>
            <a:r>
              <a:rPr lang="pt-BR"/>
              <a:t>Representa que a alteração de um objeto (o objeto indepedendente) pode afetar outro objeto (o objeto dependente)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pt-BR"/>
          </a:p>
          <a:p>
            <a:pPr lvl="1">
              <a:lnSpc>
                <a:spcPct val="110000"/>
              </a:lnSpc>
              <a:buFontTx/>
              <a:buNone/>
            </a:pPr>
            <a:r>
              <a:rPr lang="pt-BR" b="1">
                <a:solidFill>
                  <a:schemeClr val="hlink"/>
                </a:solidFill>
              </a:rPr>
              <a:t>Ex:</a:t>
            </a:r>
          </a:p>
          <a:p>
            <a:pPr lvl="1">
              <a:lnSpc>
                <a:spcPct val="110000"/>
              </a:lnSpc>
            </a:pPr>
            <a:endParaRPr lang="pt-BR" b="1">
              <a:solidFill>
                <a:schemeClr val="hlink"/>
              </a:solidFill>
            </a:endParaRPr>
          </a:p>
          <a:p>
            <a:pPr lvl="1">
              <a:lnSpc>
                <a:spcPct val="110000"/>
              </a:lnSpc>
            </a:pPr>
            <a:endParaRPr lang="pt-BR"/>
          </a:p>
          <a:p>
            <a:pPr lvl="1">
              <a:lnSpc>
                <a:spcPct val="110000"/>
              </a:lnSpc>
            </a:pPr>
            <a:endParaRPr lang="pt-BR"/>
          </a:p>
          <a:p>
            <a:pPr lvl="1">
              <a:lnSpc>
                <a:spcPct val="110000"/>
              </a:lnSpc>
            </a:pPr>
            <a:endParaRPr lang="pt-BR"/>
          </a:p>
          <a:p>
            <a:pPr lvl="1">
              <a:lnSpc>
                <a:spcPct val="110000"/>
              </a:lnSpc>
            </a:pPr>
            <a:endParaRPr lang="pt-BR"/>
          </a:p>
          <a:p>
            <a:pPr lvl="1">
              <a:lnSpc>
                <a:spcPct val="110000"/>
              </a:lnSpc>
              <a:buFontTx/>
              <a:buNone/>
            </a:pPr>
            <a:r>
              <a:rPr lang="pt-BR">
                <a:solidFill>
                  <a:schemeClr val="hlink"/>
                </a:solidFill>
              </a:rPr>
              <a:t>Obs:</a:t>
            </a:r>
          </a:p>
          <a:p>
            <a:pPr lvl="2">
              <a:lnSpc>
                <a:spcPct val="90000"/>
              </a:lnSpc>
              <a:spcAft>
                <a:spcPct val="20000"/>
              </a:spcAft>
            </a:pPr>
            <a:r>
              <a:rPr lang="pt-BR"/>
              <a:t>A classe cliente depende de algum serviço da classe fornecedor</a:t>
            </a:r>
          </a:p>
          <a:p>
            <a:pPr lvl="2">
              <a:lnSpc>
                <a:spcPct val="90000"/>
              </a:lnSpc>
            </a:pPr>
            <a:r>
              <a:rPr lang="pt-BR"/>
              <a:t>A mudança de estado do fornecedor afeta o objeto cliente </a:t>
            </a:r>
          </a:p>
          <a:p>
            <a:pPr lvl="2">
              <a:lnSpc>
                <a:spcPct val="90000"/>
              </a:lnSpc>
            </a:pPr>
            <a:r>
              <a:rPr lang="pt-BR"/>
              <a:t>A classe cliente não declara nos seus atributos um objeto do tipo fornecedor</a:t>
            </a:r>
          </a:p>
          <a:p>
            <a:pPr lvl="2">
              <a:lnSpc>
                <a:spcPct val="110000"/>
              </a:lnSpc>
            </a:pPr>
            <a:r>
              <a:rPr lang="pt-BR"/>
              <a:t>Fornecedor é recebido por parâmetro de método</a:t>
            </a:r>
            <a:endParaRPr lang="en-US"/>
          </a:p>
        </p:txBody>
      </p:sp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7167563" y="3338513"/>
            <a:ext cx="1752600" cy="533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0229" name="Line 5"/>
          <p:cNvSpPr>
            <a:spLocks noChangeShapeType="1"/>
          </p:cNvSpPr>
          <p:nvPr/>
        </p:nvSpPr>
        <p:spPr bwMode="auto">
          <a:xfrm>
            <a:off x="5262563" y="3567113"/>
            <a:ext cx="1905000" cy="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3509963" y="3338513"/>
            <a:ext cx="1752600" cy="533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0231" name="Text Box 7"/>
          <p:cNvSpPr txBox="1">
            <a:spLocks noChangeArrowheads="1"/>
          </p:cNvSpPr>
          <p:nvPr/>
        </p:nvSpPr>
        <p:spPr bwMode="auto">
          <a:xfrm>
            <a:off x="3890964" y="3357563"/>
            <a:ext cx="99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 sz="2400">
                <a:latin typeface="Times New Roman" pitchFamily="18" charset="0"/>
              </a:rPr>
              <a:t>cliente</a:t>
            </a:r>
          </a:p>
        </p:txBody>
      </p:sp>
      <p:sp>
        <p:nvSpPr>
          <p:cNvPr id="180232" name="Text Box 8"/>
          <p:cNvSpPr txBox="1">
            <a:spLocks noChangeArrowheads="1"/>
          </p:cNvSpPr>
          <p:nvPr/>
        </p:nvSpPr>
        <p:spPr bwMode="auto">
          <a:xfrm>
            <a:off x="7319963" y="3357563"/>
            <a:ext cx="1503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pt-BR" sz="2400">
                <a:latin typeface="Times New Roman" pitchFamily="18" charset="0"/>
              </a:rPr>
              <a:t>fornecedor</a:t>
            </a:r>
          </a:p>
        </p:txBody>
      </p:sp>
    </p:spTree>
    <p:extLst>
      <p:ext uri="{BB962C8B-B14F-4D97-AF65-F5344CB8AC3E}">
        <p14:creationId xmlns:p14="http://schemas.microsoft.com/office/powerpoint/2010/main" val="3205340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12875"/>
            <a:ext cx="8305800" cy="4997450"/>
          </a:xfrm>
        </p:spPr>
        <p:txBody>
          <a:bodyPr/>
          <a:lstStyle/>
          <a:p>
            <a:pPr>
              <a:spcAft>
                <a:spcPct val="30000"/>
              </a:spcAft>
              <a:buFontTx/>
              <a:buNone/>
            </a:pPr>
            <a:r>
              <a:rPr lang="pt-BR" sz="1400"/>
              <a:t>A Universidade XYZ deseja informatizar seu sistema de matrículas:</a:t>
            </a:r>
          </a:p>
          <a:p>
            <a:pPr>
              <a:spcAft>
                <a:spcPct val="30000"/>
              </a:spcAft>
            </a:pPr>
            <a:r>
              <a:rPr lang="pt-BR" sz="1400"/>
              <a:t>A universidade oferece vários cursos.</a:t>
            </a:r>
          </a:p>
          <a:p>
            <a:pPr>
              <a:spcAft>
                <a:spcPct val="30000"/>
              </a:spcAft>
            </a:pPr>
            <a:r>
              <a:rPr lang="pt-BR" sz="1400"/>
              <a:t>O </a:t>
            </a:r>
            <a:r>
              <a:rPr lang="pt-BR" sz="1400" b="1"/>
              <a:t>Coordenador </a:t>
            </a:r>
            <a:r>
              <a:rPr lang="pt-BR" sz="1400"/>
              <a:t>de um curso define as disciplinas que serão oferecidas pelo seu curso num dado semestre.</a:t>
            </a:r>
          </a:p>
          <a:p>
            <a:pPr>
              <a:spcAft>
                <a:spcPct val="30000"/>
              </a:spcAft>
            </a:pPr>
            <a:r>
              <a:rPr lang="pt-BR" sz="1400"/>
              <a:t>Várias disciplinas são oferecidas em um curso.</a:t>
            </a:r>
          </a:p>
          <a:p>
            <a:pPr>
              <a:spcAft>
                <a:spcPct val="30000"/>
              </a:spcAft>
            </a:pPr>
            <a:r>
              <a:rPr lang="pt-BR" sz="1400"/>
              <a:t>Várias turmas podem ser abertas para uma mesma disciplina, porém o número de estudantes inscritos deve ser entre 3 e 10.</a:t>
            </a:r>
          </a:p>
          <a:p>
            <a:pPr>
              <a:spcAft>
                <a:spcPct val="30000"/>
              </a:spcAft>
            </a:pPr>
            <a:r>
              <a:rPr lang="pt-BR" sz="1400" b="1"/>
              <a:t>Estudantes </a:t>
            </a:r>
            <a:r>
              <a:rPr lang="pt-BR" sz="1400"/>
              <a:t>selecionam 4 disciplinas.</a:t>
            </a:r>
          </a:p>
          <a:p>
            <a:pPr>
              <a:spcAft>
                <a:spcPct val="30000"/>
              </a:spcAft>
            </a:pPr>
            <a:r>
              <a:rPr lang="pt-BR" sz="1400"/>
              <a:t>Quando um estudante matricula-se para um semestre, o </a:t>
            </a:r>
            <a:r>
              <a:rPr lang="pt-BR" sz="1400" b="1"/>
              <a:t>Sistema de Registro Acadêmico (SRA)</a:t>
            </a:r>
            <a:r>
              <a:rPr lang="pt-BR" sz="1400"/>
              <a:t> é notificado.</a:t>
            </a:r>
          </a:p>
          <a:p>
            <a:pPr>
              <a:spcAft>
                <a:spcPct val="30000"/>
              </a:spcAft>
            </a:pPr>
            <a:r>
              <a:rPr lang="pt-BR" sz="1400"/>
              <a:t>Após a matrícula, os estudantes podem, por um certo prazo, utilizar o sistema para adicionar ou remover disciplinas.</a:t>
            </a:r>
          </a:p>
          <a:p>
            <a:pPr>
              <a:spcAft>
                <a:spcPct val="30000"/>
              </a:spcAft>
            </a:pPr>
            <a:r>
              <a:rPr lang="pt-BR" sz="1400" b="1"/>
              <a:t>Professores </a:t>
            </a:r>
            <a:r>
              <a:rPr lang="pt-BR" sz="1400"/>
              <a:t>usam o sistema para obter a lista de alunos matriculados em suas disciplinas.</a:t>
            </a:r>
          </a:p>
          <a:p>
            <a:pPr>
              <a:spcAft>
                <a:spcPct val="30000"/>
              </a:spcAft>
            </a:pPr>
            <a:r>
              <a:rPr lang="pt-BR" sz="1400"/>
              <a:t>Todos os usuários do sistema devem ser validados.</a:t>
            </a:r>
            <a:endParaRPr lang="en-US" sz="1400"/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1925638" y="901700"/>
            <a:ext cx="1300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Descrição</a:t>
            </a:r>
            <a:endParaRPr lang="en-US">
              <a:solidFill>
                <a:schemeClr val="hlin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pic>
        <p:nvPicPr>
          <p:cNvPr id="194564" name="Picture 4" descr="sim_use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1844676"/>
            <a:ext cx="5545137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5" name="Rectangle 5"/>
          <p:cNvSpPr>
            <a:spLocks noChangeArrowheads="1"/>
          </p:cNvSpPr>
          <p:nvPr/>
        </p:nvSpPr>
        <p:spPr bwMode="auto">
          <a:xfrm>
            <a:off x="1919289" y="831850"/>
            <a:ext cx="33016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Casos de Uso</a:t>
            </a:r>
            <a:endParaRPr lang="en-US">
              <a:solidFill>
                <a:schemeClr val="hlin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7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9" y="879476"/>
            <a:ext cx="8497887" cy="5573713"/>
          </a:xfrm>
        </p:spPr>
        <p:txBody>
          <a:bodyPr/>
          <a:lstStyle/>
          <a:p>
            <a:pPr>
              <a:spcAft>
                <a:spcPct val="50000"/>
              </a:spcAft>
              <a:buFontTx/>
              <a:buNone/>
            </a:pPr>
            <a:r>
              <a:rPr lang="pt-BR" sz="1800" b="1">
                <a:solidFill>
                  <a:schemeClr val="hlink"/>
                </a:solidFill>
              </a:rPr>
              <a:t>Descrição do Caso de Uso </a:t>
            </a:r>
            <a:r>
              <a:rPr lang="pt-BR" sz="1600" b="1"/>
              <a:t>“Matricular em Disciplina”</a:t>
            </a:r>
          </a:p>
          <a:p>
            <a:pPr>
              <a:spcAft>
                <a:spcPct val="50000"/>
              </a:spcAft>
            </a:pPr>
            <a:r>
              <a:rPr lang="pt-BR" sz="1600"/>
              <a:t>Esse caso de uso se inicia quando o Estudante de Curso inicia uma sessão no sistema e apresenta suas credenciais.</a:t>
            </a:r>
          </a:p>
          <a:p>
            <a:pPr>
              <a:spcAft>
                <a:spcPct val="50000"/>
              </a:spcAft>
            </a:pPr>
            <a:r>
              <a:rPr lang="pt-BR" sz="1600"/>
              <a:t>O sistema verifica se a credencial é válida.</a:t>
            </a:r>
          </a:p>
          <a:p>
            <a:pPr>
              <a:spcAft>
                <a:spcPct val="50000"/>
              </a:spcAft>
            </a:pPr>
            <a:r>
              <a:rPr lang="pt-BR" sz="1600"/>
              <a:t>O sistema solicita que o estudante realize sua matrícula, selecionando 4 disciplinas.</a:t>
            </a:r>
          </a:p>
          <a:p>
            <a:pPr>
              <a:spcAft>
                <a:spcPct val="50000"/>
              </a:spcAft>
            </a:pPr>
            <a:r>
              <a:rPr lang="pt-BR" sz="1600"/>
              <a:t>O estudante preenche um formulário eletrônico de matrícula e o submete para uma análise de consistência.</a:t>
            </a:r>
          </a:p>
          <a:p>
            <a:pPr>
              <a:spcAft>
                <a:spcPct val="50000"/>
              </a:spcAft>
            </a:pPr>
            <a:r>
              <a:rPr lang="pt-BR" sz="1600"/>
              <a:t>O sistema analisa as informações contidas no formulário.</a:t>
            </a:r>
          </a:p>
          <a:p>
            <a:pPr lvl="1">
              <a:spcAft>
                <a:spcPct val="50000"/>
              </a:spcAft>
            </a:pPr>
            <a:r>
              <a:rPr lang="pt-BR" sz="1600"/>
              <a:t>Se as informações são consistentes, o estudante é incluído em turmas abertas de 4 disciplinas, iniciando pelas preferenciais.</a:t>
            </a:r>
          </a:p>
          <a:p>
            <a:pPr lvl="1">
              <a:spcAft>
                <a:spcPct val="50000"/>
              </a:spcAft>
            </a:pPr>
            <a:r>
              <a:rPr lang="pt-BR" sz="1600"/>
              <a:t>Se as informações não são consistentes, o sistema informa o motivo da inconsistência e solicita que o formulário seja alterado.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350483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3073400" y="1825625"/>
            <a:ext cx="1257300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Professor</a:t>
            </a:r>
          </a:p>
        </p:txBody>
      </p:sp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5130800" y="1825625"/>
            <a:ext cx="1665288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Coordenador</a:t>
            </a:r>
          </a:p>
        </p:txBody>
      </p:sp>
      <p:sp>
        <p:nvSpPr>
          <p:cNvPr id="197638" name="Text Box 6"/>
          <p:cNvSpPr txBox="1">
            <a:spLocks noChangeArrowheads="1"/>
          </p:cNvSpPr>
          <p:nvPr/>
        </p:nvSpPr>
        <p:spPr bwMode="auto">
          <a:xfrm>
            <a:off x="7493001" y="1825625"/>
            <a:ext cx="1343025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Estudante</a:t>
            </a:r>
          </a:p>
        </p:txBody>
      </p:sp>
      <p:sp>
        <p:nvSpPr>
          <p:cNvPr id="197639" name="Text Box 7"/>
          <p:cNvSpPr txBox="1">
            <a:spLocks noChangeArrowheads="1"/>
          </p:cNvSpPr>
          <p:nvPr/>
        </p:nvSpPr>
        <p:spPr bwMode="auto">
          <a:xfrm>
            <a:off x="6807200" y="2816225"/>
            <a:ext cx="935038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Turma</a:t>
            </a:r>
          </a:p>
        </p:txBody>
      </p:sp>
      <p:sp>
        <p:nvSpPr>
          <p:cNvPr id="197640" name="Text Box 8"/>
          <p:cNvSpPr txBox="1">
            <a:spLocks noChangeArrowheads="1"/>
          </p:cNvSpPr>
          <p:nvPr/>
        </p:nvSpPr>
        <p:spPr bwMode="auto">
          <a:xfrm>
            <a:off x="2463800" y="2816225"/>
            <a:ext cx="1677988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Universidade</a:t>
            </a:r>
          </a:p>
        </p:txBody>
      </p:sp>
      <p:sp>
        <p:nvSpPr>
          <p:cNvPr id="197641" name="Text Box 9"/>
          <p:cNvSpPr txBox="1">
            <a:spLocks noChangeArrowheads="1"/>
          </p:cNvSpPr>
          <p:nvPr/>
        </p:nvSpPr>
        <p:spPr bwMode="auto">
          <a:xfrm>
            <a:off x="4902201" y="2816225"/>
            <a:ext cx="1285875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Disciplina</a:t>
            </a:r>
          </a:p>
        </p:txBody>
      </p:sp>
      <p:sp>
        <p:nvSpPr>
          <p:cNvPr id="197642" name="Text Box 10"/>
          <p:cNvSpPr txBox="1">
            <a:spLocks noChangeArrowheads="1"/>
          </p:cNvSpPr>
          <p:nvPr/>
        </p:nvSpPr>
        <p:spPr bwMode="auto">
          <a:xfrm>
            <a:off x="2692401" y="3806825"/>
            <a:ext cx="2468563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FormularioMatricula</a:t>
            </a:r>
          </a:p>
        </p:txBody>
      </p:sp>
      <p:sp>
        <p:nvSpPr>
          <p:cNvPr id="197643" name="Text Box 11"/>
          <p:cNvSpPr txBox="1">
            <a:spLocks noChangeArrowheads="1"/>
          </p:cNvSpPr>
          <p:nvPr/>
        </p:nvSpPr>
        <p:spPr bwMode="auto">
          <a:xfrm>
            <a:off x="8483600" y="2816225"/>
            <a:ext cx="852488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Curso</a:t>
            </a:r>
          </a:p>
        </p:txBody>
      </p:sp>
      <p:sp>
        <p:nvSpPr>
          <p:cNvPr id="197644" name="Text Box 12"/>
          <p:cNvSpPr txBox="1">
            <a:spLocks noChangeArrowheads="1"/>
          </p:cNvSpPr>
          <p:nvPr/>
        </p:nvSpPr>
        <p:spPr bwMode="auto">
          <a:xfrm>
            <a:off x="6045200" y="3806825"/>
            <a:ext cx="2433638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AnalisadorMatricula</a:t>
            </a:r>
          </a:p>
        </p:txBody>
      </p:sp>
      <p:sp>
        <p:nvSpPr>
          <p:cNvPr id="197645" name="Text Box 13"/>
          <p:cNvSpPr txBox="1">
            <a:spLocks noChangeArrowheads="1"/>
          </p:cNvSpPr>
          <p:nvPr/>
        </p:nvSpPr>
        <p:spPr bwMode="auto">
          <a:xfrm>
            <a:off x="2692400" y="4797425"/>
            <a:ext cx="3297238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SistemaRegistroAcademico</a:t>
            </a:r>
          </a:p>
        </p:txBody>
      </p:sp>
      <p:sp>
        <p:nvSpPr>
          <p:cNvPr id="197646" name="Text Box 14"/>
          <p:cNvSpPr txBox="1">
            <a:spLocks noChangeArrowheads="1"/>
          </p:cNvSpPr>
          <p:nvPr/>
        </p:nvSpPr>
        <p:spPr bwMode="auto">
          <a:xfrm>
            <a:off x="6959601" y="4797425"/>
            <a:ext cx="1495425" cy="43973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>
                <a:latin typeface="Verdana" pitchFamily="34" charset="0"/>
              </a:rPr>
              <a:t>ListaAlunos</a:t>
            </a:r>
          </a:p>
        </p:txBody>
      </p:sp>
      <p:sp>
        <p:nvSpPr>
          <p:cNvPr id="197648" name="Rectangle 16"/>
          <p:cNvSpPr>
            <a:spLocks noChangeArrowheads="1"/>
          </p:cNvSpPr>
          <p:nvPr/>
        </p:nvSpPr>
        <p:spPr bwMode="auto">
          <a:xfrm>
            <a:off x="1955801" y="901700"/>
            <a:ext cx="55202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Classes: </a:t>
            </a:r>
            <a:r>
              <a:rPr lang="pt-BR">
                <a:latin typeface="Verdana" pitchFamily="34" charset="0"/>
              </a:rPr>
              <a:t>identificando as classes</a:t>
            </a:r>
            <a:endParaRPr 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22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557339"/>
            <a:ext cx="8305800" cy="4852987"/>
          </a:xfrm>
        </p:spPr>
        <p:txBody>
          <a:bodyPr/>
          <a:lstStyle/>
          <a:p>
            <a:r>
              <a:rPr lang="pt-BR" sz="1800"/>
              <a:t>Exemplos de candidatos a relacionamentos:</a:t>
            </a:r>
          </a:p>
          <a:p>
            <a:pPr lvl="1"/>
            <a:r>
              <a:rPr lang="pt-BR" sz="1600" b="1"/>
              <a:t>A</a:t>
            </a:r>
            <a:r>
              <a:rPr lang="pt-BR" sz="1600"/>
              <a:t> é parte física ou lógica de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pPr lvl="1"/>
            <a:r>
              <a:rPr lang="pt-BR" sz="1600" b="1"/>
              <a:t>A </a:t>
            </a:r>
            <a:r>
              <a:rPr lang="pt-BR" sz="1600"/>
              <a:t>está contido fisicamente ou logicamente em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pPr lvl="1"/>
            <a:r>
              <a:rPr lang="pt-BR" sz="1600" b="1"/>
              <a:t>A </a:t>
            </a:r>
            <a:r>
              <a:rPr lang="pt-BR" sz="1600"/>
              <a:t>é uma descrição de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pPr lvl="1"/>
            <a:r>
              <a:rPr lang="pt-BR" sz="1600" b="1"/>
              <a:t>A </a:t>
            </a:r>
            <a:r>
              <a:rPr lang="pt-BR" sz="1600"/>
              <a:t>é membro de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pPr lvl="1"/>
            <a:r>
              <a:rPr lang="pt-BR" sz="1600" b="1"/>
              <a:t>A </a:t>
            </a:r>
            <a:r>
              <a:rPr lang="pt-BR" sz="1600"/>
              <a:t>é subunidade organizacional de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pPr lvl="1"/>
            <a:r>
              <a:rPr lang="pt-BR" sz="1600" b="1"/>
              <a:t>A </a:t>
            </a:r>
            <a:r>
              <a:rPr lang="pt-BR" sz="1600"/>
              <a:t>usa ou gerencia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pPr lvl="1"/>
            <a:r>
              <a:rPr lang="pt-BR" sz="1600" b="1"/>
              <a:t>A </a:t>
            </a:r>
            <a:r>
              <a:rPr lang="pt-BR" sz="1600"/>
              <a:t>se comunica/interage com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pPr lvl="1"/>
            <a:r>
              <a:rPr lang="pt-BR" sz="1600" b="1"/>
              <a:t>A </a:t>
            </a:r>
            <a:r>
              <a:rPr lang="pt-BR" sz="1600"/>
              <a:t>está relacionado com uma transação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pPr lvl="1"/>
            <a:r>
              <a:rPr lang="pt-BR" sz="1600" b="1"/>
              <a:t>A </a:t>
            </a:r>
            <a:r>
              <a:rPr lang="pt-BR" sz="1600"/>
              <a:t>é possuído por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pPr lvl="1"/>
            <a:r>
              <a:rPr lang="pt-BR" sz="1600" b="1"/>
              <a:t>A </a:t>
            </a:r>
            <a:r>
              <a:rPr lang="pt-BR" sz="1600"/>
              <a:t>é um tipo de </a:t>
            </a:r>
            <a:r>
              <a:rPr lang="pt-BR" sz="1600" b="1"/>
              <a:t>B</a:t>
            </a:r>
            <a:r>
              <a:rPr lang="pt-BR" sz="1600"/>
              <a:t>.</a:t>
            </a:r>
          </a:p>
          <a:p>
            <a:endParaRPr lang="en-US" sz="1600"/>
          </a:p>
        </p:txBody>
      </p:sp>
      <p:sp>
        <p:nvSpPr>
          <p:cNvPr id="198661" name="Rectangle 5"/>
          <p:cNvSpPr>
            <a:spLocks noChangeArrowheads="1"/>
          </p:cNvSpPr>
          <p:nvPr/>
        </p:nvSpPr>
        <p:spPr bwMode="auto">
          <a:xfrm>
            <a:off x="1955801" y="901700"/>
            <a:ext cx="66054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Classes: </a:t>
            </a:r>
            <a:r>
              <a:rPr lang="pt-BR">
                <a:latin typeface="Verdana" pitchFamily="34" charset="0"/>
              </a:rPr>
              <a:t>identificando os relacionamentos</a:t>
            </a:r>
            <a:endParaRPr 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125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778001"/>
            <a:ext cx="8229600" cy="4530725"/>
          </a:xfrm>
        </p:spPr>
        <p:txBody>
          <a:bodyPr/>
          <a:lstStyle/>
          <a:p>
            <a:r>
              <a:rPr lang="pt-BR"/>
              <a:t>O formulário de matrícula </a:t>
            </a:r>
            <a:r>
              <a:rPr lang="pt-BR" u="sng"/>
              <a:t>é processado por</a:t>
            </a:r>
            <a:r>
              <a:rPr lang="pt-BR"/>
              <a:t> um analisador de matrícula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O analisador de matrícula </a:t>
            </a:r>
            <a:r>
              <a:rPr lang="pt-BR" u="sng"/>
              <a:t>gerencia</a:t>
            </a:r>
            <a:r>
              <a:rPr lang="pt-BR"/>
              <a:t> a disciplina</a:t>
            </a:r>
          </a:p>
          <a:p>
            <a:endParaRPr lang="en-US"/>
          </a:p>
        </p:txBody>
      </p:sp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3394076" y="2773363"/>
            <a:ext cx="1965325" cy="38576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FormularioMatricula</a:t>
            </a:r>
          </a:p>
        </p:txBody>
      </p:sp>
      <p:sp>
        <p:nvSpPr>
          <p:cNvPr id="199685" name="Text Box 5"/>
          <p:cNvSpPr txBox="1">
            <a:spLocks noChangeArrowheads="1"/>
          </p:cNvSpPr>
          <p:nvPr/>
        </p:nvSpPr>
        <p:spPr bwMode="auto">
          <a:xfrm>
            <a:off x="7181850" y="2774951"/>
            <a:ext cx="1938338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AnalisadorMatricula</a:t>
            </a:r>
          </a:p>
        </p:txBody>
      </p:sp>
      <p:cxnSp>
        <p:nvCxnSpPr>
          <p:cNvPr id="199686" name="AutoShape 6"/>
          <p:cNvCxnSpPr>
            <a:cxnSpLocks noChangeShapeType="1"/>
            <a:stCxn id="199684" idx="3"/>
            <a:endCxn id="199685" idx="1"/>
          </p:cNvCxnSpPr>
          <p:nvPr/>
        </p:nvCxnSpPr>
        <p:spPr bwMode="auto">
          <a:xfrm>
            <a:off x="5359400" y="2967039"/>
            <a:ext cx="18224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5548314" y="2713039"/>
            <a:ext cx="15271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é-processado-por</a:t>
            </a:r>
          </a:p>
        </p:txBody>
      </p:sp>
      <p:sp>
        <p:nvSpPr>
          <p:cNvPr id="199688" name="Text Box 8"/>
          <p:cNvSpPr txBox="1">
            <a:spLocks noChangeArrowheads="1"/>
          </p:cNvSpPr>
          <p:nvPr/>
        </p:nvSpPr>
        <p:spPr bwMode="auto">
          <a:xfrm>
            <a:off x="6905625" y="3036889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199689" name="Text Box 9"/>
          <p:cNvSpPr txBox="1">
            <a:spLocks noChangeArrowheads="1"/>
          </p:cNvSpPr>
          <p:nvPr/>
        </p:nvSpPr>
        <p:spPr bwMode="auto">
          <a:xfrm>
            <a:off x="5343525" y="3022601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0..*</a:t>
            </a:r>
          </a:p>
        </p:txBody>
      </p:sp>
      <p:sp>
        <p:nvSpPr>
          <p:cNvPr id="199690" name="Text Box 10"/>
          <p:cNvSpPr txBox="1">
            <a:spLocks noChangeArrowheads="1"/>
          </p:cNvSpPr>
          <p:nvPr/>
        </p:nvSpPr>
        <p:spPr bwMode="auto">
          <a:xfrm>
            <a:off x="7419975" y="5883276"/>
            <a:ext cx="1041400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Disciplina</a:t>
            </a:r>
          </a:p>
        </p:txBody>
      </p:sp>
      <p:sp>
        <p:nvSpPr>
          <p:cNvPr id="199691" name="Text Box 11"/>
          <p:cNvSpPr txBox="1">
            <a:spLocks noChangeArrowheads="1"/>
          </p:cNvSpPr>
          <p:nvPr/>
        </p:nvSpPr>
        <p:spPr bwMode="auto">
          <a:xfrm>
            <a:off x="3178176" y="4646613"/>
            <a:ext cx="1965325" cy="38576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FormularioMatricula</a:t>
            </a:r>
          </a:p>
        </p:txBody>
      </p:sp>
      <p:sp>
        <p:nvSpPr>
          <p:cNvPr id="199692" name="Text Box 12"/>
          <p:cNvSpPr txBox="1">
            <a:spLocks noChangeArrowheads="1"/>
          </p:cNvSpPr>
          <p:nvPr/>
        </p:nvSpPr>
        <p:spPr bwMode="auto">
          <a:xfrm>
            <a:off x="6965950" y="4648201"/>
            <a:ext cx="1938338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AnalisadorMatricula</a:t>
            </a:r>
          </a:p>
        </p:txBody>
      </p:sp>
      <p:cxnSp>
        <p:nvCxnSpPr>
          <p:cNvPr id="199693" name="AutoShape 13"/>
          <p:cNvCxnSpPr>
            <a:cxnSpLocks noChangeShapeType="1"/>
            <a:stCxn id="199692" idx="2"/>
            <a:endCxn id="199690" idx="0"/>
          </p:cNvCxnSpPr>
          <p:nvPr/>
        </p:nvCxnSpPr>
        <p:spPr bwMode="auto">
          <a:xfrm>
            <a:off x="7935913" y="5033963"/>
            <a:ext cx="4762" cy="849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9694" name="AutoShape 14"/>
          <p:cNvCxnSpPr>
            <a:cxnSpLocks noChangeShapeType="1"/>
            <a:stCxn id="199691" idx="3"/>
            <a:endCxn id="199692" idx="1"/>
          </p:cNvCxnSpPr>
          <p:nvPr/>
        </p:nvCxnSpPr>
        <p:spPr bwMode="auto">
          <a:xfrm>
            <a:off x="5143500" y="4840289"/>
            <a:ext cx="18224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695" name="Text Box 15"/>
          <p:cNvSpPr txBox="1">
            <a:spLocks noChangeArrowheads="1"/>
          </p:cNvSpPr>
          <p:nvPr/>
        </p:nvSpPr>
        <p:spPr bwMode="auto">
          <a:xfrm>
            <a:off x="5332414" y="4586289"/>
            <a:ext cx="15271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é-processado-por</a:t>
            </a:r>
          </a:p>
        </p:txBody>
      </p:sp>
      <p:sp>
        <p:nvSpPr>
          <p:cNvPr id="199696" name="Text Box 16"/>
          <p:cNvSpPr txBox="1">
            <a:spLocks noChangeArrowheads="1"/>
          </p:cNvSpPr>
          <p:nvPr/>
        </p:nvSpPr>
        <p:spPr bwMode="auto">
          <a:xfrm>
            <a:off x="6689725" y="4910139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199697" name="Text Box 17"/>
          <p:cNvSpPr txBox="1">
            <a:spLocks noChangeArrowheads="1"/>
          </p:cNvSpPr>
          <p:nvPr/>
        </p:nvSpPr>
        <p:spPr bwMode="auto">
          <a:xfrm>
            <a:off x="5127625" y="4895851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0..*</a:t>
            </a:r>
          </a:p>
        </p:txBody>
      </p:sp>
      <p:sp>
        <p:nvSpPr>
          <p:cNvPr id="199698" name="Text Box 18"/>
          <p:cNvSpPr txBox="1">
            <a:spLocks noChangeArrowheads="1"/>
          </p:cNvSpPr>
          <p:nvPr/>
        </p:nvSpPr>
        <p:spPr bwMode="auto">
          <a:xfrm>
            <a:off x="7680325" y="5029201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199699" name="Text Box 19"/>
          <p:cNvSpPr txBox="1">
            <a:spLocks noChangeArrowheads="1"/>
          </p:cNvSpPr>
          <p:nvPr/>
        </p:nvSpPr>
        <p:spPr bwMode="auto">
          <a:xfrm>
            <a:off x="7496175" y="5649914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0..*</a:t>
            </a:r>
          </a:p>
        </p:txBody>
      </p:sp>
      <p:sp>
        <p:nvSpPr>
          <p:cNvPr id="199701" name="Rectangle 21"/>
          <p:cNvSpPr>
            <a:spLocks noChangeArrowheads="1"/>
          </p:cNvSpPr>
          <p:nvPr/>
        </p:nvSpPr>
        <p:spPr bwMode="auto">
          <a:xfrm>
            <a:off x="1955801" y="901700"/>
            <a:ext cx="66054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Classes: </a:t>
            </a:r>
            <a:r>
              <a:rPr lang="pt-BR">
                <a:latin typeface="Verdana" pitchFamily="34" charset="0"/>
              </a:rPr>
              <a:t>identificando os relacionamentos</a:t>
            </a:r>
            <a:endParaRPr 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9325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200725" name="Text Box 21"/>
          <p:cNvSpPr txBox="1">
            <a:spLocks noChangeArrowheads="1"/>
          </p:cNvSpPr>
          <p:nvPr/>
        </p:nvSpPr>
        <p:spPr bwMode="auto">
          <a:xfrm>
            <a:off x="9209088" y="5175251"/>
            <a:ext cx="1022350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Professor</a:t>
            </a:r>
          </a:p>
        </p:txBody>
      </p:sp>
      <p:sp>
        <p:nvSpPr>
          <p:cNvPr id="200726" name="Text Box 22"/>
          <p:cNvSpPr txBox="1">
            <a:spLocks noChangeArrowheads="1"/>
          </p:cNvSpPr>
          <p:nvPr/>
        </p:nvSpPr>
        <p:spPr bwMode="auto">
          <a:xfrm>
            <a:off x="9075739" y="3508376"/>
            <a:ext cx="1341437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Coordenador</a:t>
            </a:r>
          </a:p>
        </p:txBody>
      </p:sp>
      <p:sp>
        <p:nvSpPr>
          <p:cNvPr id="200727" name="Text Box 23"/>
          <p:cNvSpPr txBox="1">
            <a:spLocks noChangeArrowheads="1"/>
          </p:cNvSpPr>
          <p:nvPr/>
        </p:nvSpPr>
        <p:spPr bwMode="auto">
          <a:xfrm>
            <a:off x="2522539" y="5175251"/>
            <a:ext cx="1087437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Estudante</a:t>
            </a:r>
          </a:p>
        </p:txBody>
      </p:sp>
      <p:sp>
        <p:nvSpPr>
          <p:cNvPr id="200728" name="Text Box 24"/>
          <p:cNvSpPr txBox="1">
            <a:spLocks noChangeArrowheads="1"/>
          </p:cNvSpPr>
          <p:nvPr/>
        </p:nvSpPr>
        <p:spPr bwMode="auto">
          <a:xfrm>
            <a:off x="6456364" y="5175251"/>
            <a:ext cx="771525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Turma</a:t>
            </a:r>
          </a:p>
        </p:txBody>
      </p:sp>
      <p:sp>
        <p:nvSpPr>
          <p:cNvPr id="200729" name="Text Box 25"/>
          <p:cNvSpPr txBox="1">
            <a:spLocks noChangeArrowheads="1"/>
          </p:cNvSpPr>
          <p:nvPr/>
        </p:nvSpPr>
        <p:spPr bwMode="auto">
          <a:xfrm>
            <a:off x="6318250" y="3498851"/>
            <a:ext cx="1041400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Disciplina</a:t>
            </a:r>
          </a:p>
        </p:txBody>
      </p:sp>
      <p:sp>
        <p:nvSpPr>
          <p:cNvPr id="200730" name="Text Box 26"/>
          <p:cNvSpPr txBox="1">
            <a:spLocks noChangeArrowheads="1"/>
          </p:cNvSpPr>
          <p:nvPr/>
        </p:nvSpPr>
        <p:spPr bwMode="auto">
          <a:xfrm>
            <a:off x="2087564" y="1849438"/>
            <a:ext cx="1965325" cy="38576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FormularioMatricula</a:t>
            </a:r>
          </a:p>
        </p:txBody>
      </p:sp>
      <p:sp>
        <p:nvSpPr>
          <p:cNvPr id="200731" name="Text Box 27"/>
          <p:cNvSpPr txBox="1">
            <a:spLocks noChangeArrowheads="1"/>
          </p:cNvSpPr>
          <p:nvPr/>
        </p:nvSpPr>
        <p:spPr bwMode="auto">
          <a:xfrm>
            <a:off x="5875339" y="1851026"/>
            <a:ext cx="1938337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AnalisadorMatricula</a:t>
            </a:r>
          </a:p>
        </p:txBody>
      </p:sp>
      <p:cxnSp>
        <p:nvCxnSpPr>
          <p:cNvPr id="200732" name="AutoShape 28"/>
          <p:cNvCxnSpPr>
            <a:cxnSpLocks noChangeShapeType="1"/>
            <a:stCxn id="200730" idx="2"/>
            <a:endCxn id="200727" idx="0"/>
          </p:cNvCxnSpPr>
          <p:nvPr/>
        </p:nvCxnSpPr>
        <p:spPr bwMode="auto">
          <a:xfrm flipH="1">
            <a:off x="3067051" y="2235200"/>
            <a:ext cx="3175" cy="2940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33" name="AutoShape 29"/>
          <p:cNvCxnSpPr>
            <a:cxnSpLocks noChangeShapeType="1"/>
            <a:stCxn id="200731" idx="2"/>
            <a:endCxn id="200729" idx="0"/>
          </p:cNvCxnSpPr>
          <p:nvPr/>
        </p:nvCxnSpPr>
        <p:spPr bwMode="auto">
          <a:xfrm flipH="1">
            <a:off x="6838950" y="2236788"/>
            <a:ext cx="6350" cy="12620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34" name="AutoShape 30"/>
          <p:cNvCxnSpPr>
            <a:cxnSpLocks noChangeShapeType="1"/>
            <a:stCxn id="200735" idx="2"/>
            <a:endCxn id="200728" idx="0"/>
          </p:cNvCxnSpPr>
          <p:nvPr/>
        </p:nvCxnSpPr>
        <p:spPr bwMode="auto">
          <a:xfrm>
            <a:off x="6837364" y="4399082"/>
            <a:ext cx="4763" cy="7761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735" name="AutoShape 31"/>
          <p:cNvSpPr>
            <a:spLocks noChangeArrowheads="1"/>
          </p:cNvSpPr>
          <p:nvPr/>
        </p:nvSpPr>
        <p:spPr bwMode="auto">
          <a:xfrm>
            <a:off x="6713538" y="3665420"/>
            <a:ext cx="247650" cy="733663"/>
          </a:xfrm>
          <a:prstGeom prst="diamond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200736" name="AutoShape 32"/>
          <p:cNvSpPr>
            <a:spLocks noChangeArrowheads="1"/>
          </p:cNvSpPr>
          <p:nvPr/>
        </p:nvSpPr>
        <p:spPr bwMode="auto">
          <a:xfrm rot="10800000">
            <a:off x="9590088" y="4694120"/>
            <a:ext cx="304800" cy="733663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cxnSp>
        <p:nvCxnSpPr>
          <p:cNvPr id="200737" name="AutoShape 33"/>
          <p:cNvCxnSpPr>
            <a:cxnSpLocks noChangeShapeType="1"/>
            <a:stCxn id="200726" idx="2"/>
            <a:endCxn id="200736" idx="3"/>
          </p:cNvCxnSpPr>
          <p:nvPr/>
        </p:nvCxnSpPr>
        <p:spPr bwMode="auto">
          <a:xfrm flipH="1">
            <a:off x="9742489" y="3894139"/>
            <a:ext cx="3969" cy="7999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38" name="AutoShape 34"/>
          <p:cNvCxnSpPr>
            <a:cxnSpLocks noChangeShapeType="1"/>
            <a:stCxn id="200729" idx="3"/>
            <a:endCxn id="200726" idx="1"/>
          </p:cNvCxnSpPr>
          <p:nvPr/>
        </p:nvCxnSpPr>
        <p:spPr bwMode="auto">
          <a:xfrm>
            <a:off x="7359650" y="3692526"/>
            <a:ext cx="1716088" cy="9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39" name="AutoShape 35"/>
          <p:cNvCxnSpPr>
            <a:cxnSpLocks noChangeShapeType="1"/>
            <a:stCxn id="200730" idx="3"/>
            <a:endCxn id="200731" idx="1"/>
          </p:cNvCxnSpPr>
          <p:nvPr/>
        </p:nvCxnSpPr>
        <p:spPr bwMode="auto">
          <a:xfrm>
            <a:off x="4052888" y="2043114"/>
            <a:ext cx="18224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40" name="AutoShape 36"/>
          <p:cNvCxnSpPr>
            <a:cxnSpLocks noChangeShapeType="1"/>
            <a:stCxn id="200727" idx="3"/>
            <a:endCxn id="200728" idx="1"/>
          </p:cNvCxnSpPr>
          <p:nvPr/>
        </p:nvCxnSpPr>
        <p:spPr bwMode="auto">
          <a:xfrm>
            <a:off x="3609975" y="5368925"/>
            <a:ext cx="28463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741" name="Text Box 37"/>
          <p:cNvSpPr txBox="1">
            <a:spLocks noChangeArrowheads="1"/>
          </p:cNvSpPr>
          <p:nvPr/>
        </p:nvSpPr>
        <p:spPr bwMode="auto">
          <a:xfrm>
            <a:off x="3092451" y="3468689"/>
            <a:ext cx="1509713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é-preenchido-por</a:t>
            </a:r>
          </a:p>
        </p:txBody>
      </p:sp>
      <p:sp>
        <p:nvSpPr>
          <p:cNvPr id="200742" name="Text Box 38"/>
          <p:cNvSpPr txBox="1">
            <a:spLocks noChangeArrowheads="1"/>
          </p:cNvSpPr>
          <p:nvPr/>
        </p:nvSpPr>
        <p:spPr bwMode="auto">
          <a:xfrm>
            <a:off x="4146551" y="5103814"/>
            <a:ext cx="17875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está-matriculado-em</a:t>
            </a:r>
          </a:p>
        </p:txBody>
      </p:sp>
      <p:sp>
        <p:nvSpPr>
          <p:cNvPr id="200743" name="Text Box 39"/>
          <p:cNvSpPr txBox="1">
            <a:spLocks noChangeArrowheads="1"/>
          </p:cNvSpPr>
          <p:nvPr/>
        </p:nvSpPr>
        <p:spPr bwMode="auto">
          <a:xfrm>
            <a:off x="4241801" y="1789114"/>
            <a:ext cx="15271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é-processado-por</a:t>
            </a:r>
          </a:p>
        </p:txBody>
      </p:sp>
      <p:sp>
        <p:nvSpPr>
          <p:cNvPr id="200744" name="Text Box 40"/>
          <p:cNvSpPr txBox="1">
            <a:spLocks noChangeArrowheads="1"/>
          </p:cNvSpPr>
          <p:nvPr/>
        </p:nvSpPr>
        <p:spPr bwMode="auto">
          <a:xfrm>
            <a:off x="7475538" y="5094289"/>
            <a:ext cx="147796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é-ministrada-por</a:t>
            </a:r>
          </a:p>
        </p:txBody>
      </p:sp>
      <p:sp>
        <p:nvSpPr>
          <p:cNvPr id="200745" name="Text Box 41"/>
          <p:cNvSpPr txBox="1">
            <a:spLocks noChangeArrowheads="1"/>
          </p:cNvSpPr>
          <p:nvPr/>
        </p:nvSpPr>
        <p:spPr bwMode="auto">
          <a:xfrm>
            <a:off x="7561264" y="3403601"/>
            <a:ext cx="12731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é-definida-por</a:t>
            </a:r>
          </a:p>
        </p:txBody>
      </p:sp>
      <p:sp>
        <p:nvSpPr>
          <p:cNvPr id="200746" name="Text Box 42"/>
          <p:cNvSpPr txBox="1">
            <a:spLocks noChangeArrowheads="1"/>
          </p:cNvSpPr>
          <p:nvPr/>
        </p:nvSpPr>
        <p:spPr bwMode="auto">
          <a:xfrm>
            <a:off x="2370138" y="4870451"/>
            <a:ext cx="6032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aluno</a:t>
            </a:r>
          </a:p>
        </p:txBody>
      </p:sp>
      <p:sp>
        <p:nvSpPr>
          <p:cNvPr id="200747" name="Text Box 43"/>
          <p:cNvSpPr txBox="1">
            <a:spLocks noChangeArrowheads="1"/>
          </p:cNvSpPr>
          <p:nvPr/>
        </p:nvSpPr>
        <p:spPr bwMode="auto">
          <a:xfrm>
            <a:off x="6807201" y="2736851"/>
            <a:ext cx="8350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gerencia</a:t>
            </a:r>
          </a:p>
        </p:txBody>
      </p:sp>
      <p:cxnSp>
        <p:nvCxnSpPr>
          <p:cNvPr id="200748" name="AutoShape 44"/>
          <p:cNvCxnSpPr>
            <a:cxnSpLocks noChangeShapeType="1"/>
            <a:stCxn id="200728" idx="3"/>
            <a:endCxn id="200725" idx="1"/>
          </p:cNvCxnSpPr>
          <p:nvPr/>
        </p:nvCxnSpPr>
        <p:spPr bwMode="auto">
          <a:xfrm>
            <a:off x="7227888" y="5368925"/>
            <a:ext cx="1981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749" name="Text Box 45"/>
          <p:cNvSpPr txBox="1">
            <a:spLocks noChangeArrowheads="1"/>
          </p:cNvSpPr>
          <p:nvPr/>
        </p:nvSpPr>
        <p:spPr bwMode="auto">
          <a:xfrm>
            <a:off x="3079750" y="2251076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0750" name="Text Box 46"/>
          <p:cNvSpPr txBox="1">
            <a:spLocks noChangeArrowheads="1"/>
          </p:cNvSpPr>
          <p:nvPr/>
        </p:nvSpPr>
        <p:spPr bwMode="auto">
          <a:xfrm>
            <a:off x="3070225" y="4913314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0751" name="Text Box 47"/>
          <p:cNvSpPr txBox="1">
            <a:spLocks noChangeArrowheads="1"/>
          </p:cNvSpPr>
          <p:nvPr/>
        </p:nvSpPr>
        <p:spPr bwMode="auto">
          <a:xfrm>
            <a:off x="5599114" y="2112964"/>
            <a:ext cx="2809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0752" name="Text Box 48"/>
          <p:cNvSpPr txBox="1">
            <a:spLocks noChangeArrowheads="1"/>
          </p:cNvSpPr>
          <p:nvPr/>
        </p:nvSpPr>
        <p:spPr bwMode="auto">
          <a:xfrm>
            <a:off x="4037013" y="2098676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0..*</a:t>
            </a:r>
          </a:p>
        </p:txBody>
      </p:sp>
      <p:sp>
        <p:nvSpPr>
          <p:cNvPr id="200753" name="Text Box 49"/>
          <p:cNvSpPr txBox="1">
            <a:spLocks noChangeArrowheads="1"/>
          </p:cNvSpPr>
          <p:nvPr/>
        </p:nvSpPr>
        <p:spPr bwMode="auto">
          <a:xfrm>
            <a:off x="6589714" y="2232026"/>
            <a:ext cx="2809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0754" name="Text Box 50"/>
          <p:cNvSpPr txBox="1">
            <a:spLocks noChangeArrowheads="1"/>
          </p:cNvSpPr>
          <p:nvPr/>
        </p:nvSpPr>
        <p:spPr bwMode="auto">
          <a:xfrm>
            <a:off x="6394450" y="3265489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0..*</a:t>
            </a:r>
          </a:p>
        </p:txBody>
      </p:sp>
      <p:sp>
        <p:nvSpPr>
          <p:cNvPr id="200755" name="Text Box 51"/>
          <p:cNvSpPr txBox="1">
            <a:spLocks noChangeArrowheads="1"/>
          </p:cNvSpPr>
          <p:nvPr/>
        </p:nvSpPr>
        <p:spPr bwMode="auto">
          <a:xfrm>
            <a:off x="8770939" y="3727451"/>
            <a:ext cx="2809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0756" name="Text Box 52"/>
          <p:cNvSpPr txBox="1">
            <a:spLocks noChangeArrowheads="1"/>
          </p:cNvSpPr>
          <p:nvPr/>
        </p:nvSpPr>
        <p:spPr bwMode="auto">
          <a:xfrm>
            <a:off x="7367588" y="3713164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1..*</a:t>
            </a:r>
          </a:p>
        </p:txBody>
      </p:sp>
      <p:sp>
        <p:nvSpPr>
          <p:cNvPr id="200757" name="Text Box 53"/>
          <p:cNvSpPr txBox="1">
            <a:spLocks noChangeArrowheads="1"/>
          </p:cNvSpPr>
          <p:nvPr/>
        </p:nvSpPr>
        <p:spPr bwMode="auto">
          <a:xfrm>
            <a:off x="7018339" y="3879851"/>
            <a:ext cx="2809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0758" name="Text Box 54"/>
          <p:cNvSpPr txBox="1">
            <a:spLocks noChangeArrowheads="1"/>
          </p:cNvSpPr>
          <p:nvPr/>
        </p:nvSpPr>
        <p:spPr bwMode="auto">
          <a:xfrm>
            <a:off x="6865938" y="4870451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1..*</a:t>
            </a:r>
          </a:p>
        </p:txBody>
      </p:sp>
      <p:sp>
        <p:nvSpPr>
          <p:cNvPr id="200759" name="Text Box 55"/>
          <p:cNvSpPr txBox="1">
            <a:spLocks noChangeArrowheads="1"/>
          </p:cNvSpPr>
          <p:nvPr/>
        </p:nvSpPr>
        <p:spPr bwMode="auto">
          <a:xfrm>
            <a:off x="8923339" y="5403851"/>
            <a:ext cx="2809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0760" name="Text Box 56"/>
          <p:cNvSpPr txBox="1">
            <a:spLocks noChangeArrowheads="1"/>
          </p:cNvSpPr>
          <p:nvPr/>
        </p:nvSpPr>
        <p:spPr bwMode="auto">
          <a:xfrm>
            <a:off x="7218363" y="5403851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0..3</a:t>
            </a:r>
          </a:p>
        </p:txBody>
      </p:sp>
      <p:sp>
        <p:nvSpPr>
          <p:cNvPr id="200761" name="Text Box 57"/>
          <p:cNvSpPr txBox="1">
            <a:spLocks noChangeArrowheads="1"/>
          </p:cNvSpPr>
          <p:nvPr/>
        </p:nvSpPr>
        <p:spPr bwMode="auto">
          <a:xfrm>
            <a:off x="3579814" y="5403851"/>
            <a:ext cx="5857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3..10</a:t>
            </a:r>
          </a:p>
        </p:txBody>
      </p:sp>
      <p:sp>
        <p:nvSpPr>
          <p:cNvPr id="200762" name="Text Box 58"/>
          <p:cNvSpPr txBox="1">
            <a:spLocks noChangeArrowheads="1"/>
          </p:cNvSpPr>
          <p:nvPr/>
        </p:nvSpPr>
        <p:spPr bwMode="auto">
          <a:xfrm>
            <a:off x="6102350" y="5403851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4</a:t>
            </a:r>
          </a:p>
        </p:txBody>
      </p:sp>
      <p:sp>
        <p:nvSpPr>
          <p:cNvPr id="200763" name="Rectangle 59"/>
          <p:cNvSpPr>
            <a:spLocks noChangeArrowheads="1"/>
          </p:cNvSpPr>
          <p:nvPr/>
        </p:nvSpPr>
        <p:spPr bwMode="auto">
          <a:xfrm>
            <a:off x="1955801" y="901700"/>
            <a:ext cx="26107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Classes</a:t>
            </a:r>
            <a:endParaRPr 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36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  <a:p>
            <a:pPr lvl="1"/>
            <a:r>
              <a:rPr lang="pt-BR"/>
              <a:t>Os atributos podem ser encontrados examinando-se as descrições dos casos de uso e também pelo conhecimento do domínio do problema.</a:t>
            </a:r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endParaRPr lang="pt-BR"/>
          </a:p>
          <a:p>
            <a:pPr lvl="1"/>
            <a:r>
              <a:rPr lang="pt-BR" sz="1500"/>
              <a:t>Cada turma oferecida possui </a:t>
            </a:r>
          </a:p>
          <a:p>
            <a:pPr lvl="1">
              <a:buFontTx/>
              <a:buNone/>
            </a:pPr>
            <a:r>
              <a:rPr lang="pt-BR" sz="1500"/>
              <a:t>    um código, uma sala e um </a:t>
            </a:r>
          </a:p>
          <a:p>
            <a:pPr lvl="1">
              <a:buFontTx/>
              <a:buNone/>
            </a:pPr>
            <a:r>
              <a:rPr lang="pt-BR" sz="1500"/>
              <a:t>    horário.</a:t>
            </a:r>
          </a:p>
          <a:p>
            <a:pPr lvl="1"/>
            <a:endParaRPr lang="en-US"/>
          </a:p>
        </p:txBody>
      </p:sp>
      <p:grpSp>
        <p:nvGrpSpPr>
          <p:cNvPr id="202756" name="Group 4"/>
          <p:cNvGrpSpPr>
            <a:grpSpLocks/>
          </p:cNvGrpSpPr>
          <p:nvPr/>
        </p:nvGrpSpPr>
        <p:grpSpPr bwMode="auto">
          <a:xfrm>
            <a:off x="8040689" y="4006853"/>
            <a:ext cx="1531937" cy="1293813"/>
            <a:chOff x="3979" y="2448"/>
            <a:chExt cx="1152" cy="815"/>
          </a:xfrm>
        </p:grpSpPr>
        <p:sp>
          <p:nvSpPr>
            <p:cNvPr id="202757" name="Line 5"/>
            <p:cNvSpPr>
              <a:spLocks noChangeShapeType="1"/>
            </p:cNvSpPr>
            <p:nvPr/>
          </p:nvSpPr>
          <p:spPr bwMode="auto">
            <a:xfrm>
              <a:off x="3984" y="2640"/>
              <a:ext cx="1146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pt-BR"/>
            </a:p>
          </p:txBody>
        </p:sp>
        <p:sp>
          <p:nvSpPr>
            <p:cNvPr id="202758" name="Line 6"/>
            <p:cNvSpPr>
              <a:spLocks noChangeShapeType="1"/>
            </p:cNvSpPr>
            <p:nvPr/>
          </p:nvSpPr>
          <p:spPr bwMode="auto">
            <a:xfrm>
              <a:off x="3979" y="3263"/>
              <a:ext cx="1146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pt-BR"/>
            </a:p>
          </p:txBody>
        </p:sp>
        <p:sp>
          <p:nvSpPr>
            <p:cNvPr id="202759" name="Rectangle 7"/>
            <p:cNvSpPr>
              <a:spLocks noChangeArrowheads="1"/>
            </p:cNvSpPr>
            <p:nvPr/>
          </p:nvSpPr>
          <p:spPr bwMode="auto">
            <a:xfrm>
              <a:off x="3985" y="2835"/>
              <a:ext cx="1146" cy="23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202760" name="Text Box 8"/>
            <p:cNvSpPr txBox="1">
              <a:spLocks noChangeArrowheads="1"/>
            </p:cNvSpPr>
            <p:nvPr/>
          </p:nvSpPr>
          <p:spPr bwMode="auto">
            <a:xfrm>
              <a:off x="3984" y="2448"/>
              <a:ext cx="1147" cy="19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400">
                  <a:latin typeface="Verdana" pitchFamily="34" charset="0"/>
                </a:rPr>
                <a:t>Turma</a:t>
              </a:r>
            </a:p>
          </p:txBody>
        </p:sp>
        <p:sp>
          <p:nvSpPr>
            <p:cNvPr id="202761" name="Text Box 9"/>
            <p:cNvSpPr txBox="1">
              <a:spLocks noChangeArrowheads="1"/>
            </p:cNvSpPr>
            <p:nvPr/>
          </p:nvSpPr>
          <p:spPr bwMode="auto">
            <a:xfrm>
              <a:off x="3986" y="2640"/>
              <a:ext cx="1145" cy="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t-BR" sz="1400">
                  <a:latin typeface="Verdana" pitchFamily="34" charset="0"/>
                </a:rPr>
                <a:t>código</a:t>
              </a:r>
            </a:p>
            <a:p>
              <a:r>
                <a:rPr lang="pt-BR" sz="1400">
                  <a:latin typeface="Verdana" pitchFamily="34" charset="0"/>
                </a:rPr>
                <a:t>sala</a:t>
              </a:r>
            </a:p>
            <a:p>
              <a:r>
                <a:rPr lang="pt-BR" sz="1400">
                  <a:latin typeface="Verdana" pitchFamily="34" charset="0"/>
                </a:rPr>
                <a:t>horário</a:t>
              </a:r>
            </a:p>
            <a:p>
              <a:endParaRPr lang="pt-BR" sz="1400">
                <a:latin typeface="Verdana" pitchFamily="34" charset="0"/>
              </a:endParaRPr>
            </a:p>
          </p:txBody>
        </p:sp>
      </p:grpSp>
      <p:sp>
        <p:nvSpPr>
          <p:cNvPr id="202762" name="AutoShape 10"/>
          <p:cNvSpPr>
            <a:spLocks noChangeArrowheads="1"/>
          </p:cNvSpPr>
          <p:nvPr/>
        </p:nvSpPr>
        <p:spPr bwMode="auto">
          <a:xfrm>
            <a:off x="6083301" y="4386145"/>
            <a:ext cx="274059" cy="733663"/>
          </a:xfrm>
          <a:prstGeom prst="rightArrow">
            <a:avLst>
              <a:gd name="adj1" fmla="val 50000"/>
              <a:gd name="adj2" fmla="val 65625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02763" name="Rectangle 11"/>
          <p:cNvSpPr>
            <a:spLocks noChangeArrowheads="1"/>
          </p:cNvSpPr>
          <p:nvPr/>
        </p:nvSpPr>
        <p:spPr bwMode="auto">
          <a:xfrm>
            <a:off x="1955801" y="901700"/>
            <a:ext cx="5733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Classes: </a:t>
            </a:r>
            <a:r>
              <a:rPr lang="pt-BR">
                <a:latin typeface="Verdana" pitchFamily="34" charset="0"/>
              </a:rPr>
              <a:t>identificando os atributos</a:t>
            </a:r>
            <a:endParaRPr 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230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203780" name="Text Box 4"/>
          <p:cNvSpPr txBox="1">
            <a:spLocks noChangeArrowheads="1"/>
          </p:cNvSpPr>
          <p:nvPr/>
        </p:nvSpPr>
        <p:spPr bwMode="auto">
          <a:xfrm>
            <a:off x="9075739" y="3411538"/>
            <a:ext cx="1341437" cy="38576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Coordenador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2087564" y="1843088"/>
            <a:ext cx="1965325" cy="38576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FormularioMatricula</a:t>
            </a:r>
          </a:p>
        </p:txBody>
      </p:sp>
      <p:sp>
        <p:nvSpPr>
          <p:cNvPr id="203782" name="Text Box 6"/>
          <p:cNvSpPr txBox="1">
            <a:spLocks noChangeArrowheads="1"/>
          </p:cNvSpPr>
          <p:nvPr/>
        </p:nvSpPr>
        <p:spPr bwMode="auto">
          <a:xfrm>
            <a:off x="5861050" y="1844676"/>
            <a:ext cx="1938338" cy="385763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 anchor="ctr" anchorCtr="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AnalisadorMatricula</a:t>
            </a:r>
          </a:p>
        </p:txBody>
      </p:sp>
      <p:cxnSp>
        <p:nvCxnSpPr>
          <p:cNvPr id="203783" name="AutoShape 7"/>
          <p:cNvCxnSpPr>
            <a:cxnSpLocks noChangeShapeType="1"/>
            <a:stCxn id="203781" idx="2"/>
            <a:endCxn id="203825" idx="0"/>
          </p:cNvCxnSpPr>
          <p:nvPr/>
        </p:nvCxnSpPr>
        <p:spPr bwMode="auto">
          <a:xfrm flipH="1">
            <a:off x="3068639" y="2228851"/>
            <a:ext cx="1587" cy="2727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784" name="AutoShape 8"/>
          <p:cNvCxnSpPr>
            <a:cxnSpLocks noChangeShapeType="1"/>
            <a:stCxn id="203782" idx="2"/>
            <a:endCxn id="203830" idx="0"/>
          </p:cNvCxnSpPr>
          <p:nvPr/>
        </p:nvCxnSpPr>
        <p:spPr bwMode="auto">
          <a:xfrm>
            <a:off x="6831014" y="2230438"/>
            <a:ext cx="3175" cy="958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785" name="AutoShape 9"/>
          <p:cNvCxnSpPr>
            <a:cxnSpLocks noChangeShapeType="1"/>
            <a:stCxn id="203786" idx="2"/>
            <a:endCxn id="203817" idx="0"/>
          </p:cNvCxnSpPr>
          <p:nvPr/>
        </p:nvCxnSpPr>
        <p:spPr bwMode="auto">
          <a:xfrm>
            <a:off x="6837364" y="4545133"/>
            <a:ext cx="3969" cy="1840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3786" name="AutoShape 10"/>
          <p:cNvSpPr>
            <a:spLocks noChangeArrowheads="1"/>
          </p:cNvSpPr>
          <p:nvPr/>
        </p:nvSpPr>
        <p:spPr bwMode="auto">
          <a:xfrm>
            <a:off x="6713538" y="3811470"/>
            <a:ext cx="247650" cy="733663"/>
          </a:xfrm>
          <a:prstGeom prst="diamond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203787" name="AutoShape 11"/>
          <p:cNvSpPr>
            <a:spLocks noChangeArrowheads="1"/>
          </p:cNvSpPr>
          <p:nvPr/>
        </p:nvSpPr>
        <p:spPr bwMode="auto">
          <a:xfrm rot="10800000">
            <a:off x="9590088" y="4473458"/>
            <a:ext cx="304800" cy="733663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cxnSp>
        <p:nvCxnSpPr>
          <p:cNvPr id="203788" name="AutoShape 12"/>
          <p:cNvCxnSpPr>
            <a:cxnSpLocks noChangeShapeType="1"/>
            <a:stCxn id="203780" idx="2"/>
            <a:endCxn id="203787" idx="3"/>
          </p:cNvCxnSpPr>
          <p:nvPr/>
        </p:nvCxnSpPr>
        <p:spPr bwMode="auto">
          <a:xfrm flipH="1">
            <a:off x="9742489" y="3797301"/>
            <a:ext cx="3969" cy="6761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789" name="AutoShape 13"/>
          <p:cNvCxnSpPr>
            <a:cxnSpLocks noChangeShapeType="1"/>
            <a:stCxn id="203828" idx="3"/>
            <a:endCxn id="203780" idx="1"/>
          </p:cNvCxnSpPr>
          <p:nvPr/>
        </p:nvCxnSpPr>
        <p:spPr bwMode="auto">
          <a:xfrm flipV="1">
            <a:off x="7562850" y="3604419"/>
            <a:ext cx="1512888" cy="31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790" name="AutoShape 14"/>
          <p:cNvCxnSpPr>
            <a:cxnSpLocks noChangeShapeType="1"/>
            <a:stCxn id="203781" idx="3"/>
            <a:endCxn id="203782" idx="1"/>
          </p:cNvCxnSpPr>
          <p:nvPr/>
        </p:nvCxnSpPr>
        <p:spPr bwMode="auto">
          <a:xfrm>
            <a:off x="4052888" y="2036764"/>
            <a:ext cx="180816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791" name="AutoShape 15"/>
          <p:cNvCxnSpPr>
            <a:cxnSpLocks noChangeShapeType="1"/>
            <a:endCxn id="203816" idx="1"/>
          </p:cNvCxnSpPr>
          <p:nvPr/>
        </p:nvCxnSpPr>
        <p:spPr bwMode="auto">
          <a:xfrm>
            <a:off x="3624263" y="5373688"/>
            <a:ext cx="2455862" cy="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3792" name="Text Box 16"/>
          <p:cNvSpPr txBox="1">
            <a:spLocks noChangeArrowheads="1"/>
          </p:cNvSpPr>
          <p:nvPr/>
        </p:nvSpPr>
        <p:spPr bwMode="auto">
          <a:xfrm>
            <a:off x="3092451" y="3462339"/>
            <a:ext cx="1509713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é-preenchido-por</a:t>
            </a:r>
          </a:p>
        </p:txBody>
      </p:sp>
      <p:sp>
        <p:nvSpPr>
          <p:cNvPr id="203793" name="Text Box 17"/>
          <p:cNvSpPr txBox="1">
            <a:spLocks noChangeArrowheads="1"/>
          </p:cNvSpPr>
          <p:nvPr/>
        </p:nvSpPr>
        <p:spPr bwMode="auto">
          <a:xfrm>
            <a:off x="3894139" y="5097464"/>
            <a:ext cx="17875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está-matriculado-em</a:t>
            </a:r>
          </a:p>
        </p:txBody>
      </p:sp>
      <p:sp>
        <p:nvSpPr>
          <p:cNvPr id="203794" name="Text Box 18"/>
          <p:cNvSpPr txBox="1">
            <a:spLocks noChangeArrowheads="1"/>
          </p:cNvSpPr>
          <p:nvPr/>
        </p:nvSpPr>
        <p:spPr bwMode="auto">
          <a:xfrm>
            <a:off x="4241801" y="1782764"/>
            <a:ext cx="15271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é-processado-por</a:t>
            </a:r>
          </a:p>
        </p:txBody>
      </p: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7673976" y="5087939"/>
            <a:ext cx="1477963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é-ministrada-por</a:t>
            </a:r>
          </a:p>
        </p:txBody>
      </p:sp>
      <p:sp>
        <p:nvSpPr>
          <p:cNvPr id="203796" name="Text Box 20"/>
          <p:cNvSpPr txBox="1">
            <a:spLocks noChangeArrowheads="1"/>
          </p:cNvSpPr>
          <p:nvPr/>
        </p:nvSpPr>
        <p:spPr bwMode="auto">
          <a:xfrm>
            <a:off x="7704139" y="3340101"/>
            <a:ext cx="12731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é-definida-por</a:t>
            </a:r>
          </a:p>
        </p:txBody>
      </p:sp>
      <p:sp>
        <p:nvSpPr>
          <p:cNvPr id="203797" name="Text Box 21"/>
          <p:cNvSpPr txBox="1">
            <a:spLocks noChangeArrowheads="1"/>
          </p:cNvSpPr>
          <p:nvPr/>
        </p:nvSpPr>
        <p:spPr bwMode="auto">
          <a:xfrm>
            <a:off x="2446338" y="4683126"/>
            <a:ext cx="6032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aluno</a:t>
            </a:r>
          </a:p>
        </p:txBody>
      </p:sp>
      <p:sp>
        <p:nvSpPr>
          <p:cNvPr id="203798" name="Text Box 22"/>
          <p:cNvSpPr txBox="1">
            <a:spLocks noChangeArrowheads="1"/>
          </p:cNvSpPr>
          <p:nvPr/>
        </p:nvSpPr>
        <p:spPr bwMode="auto">
          <a:xfrm>
            <a:off x="6826251" y="2578101"/>
            <a:ext cx="8350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gerencia</a:t>
            </a:r>
          </a:p>
        </p:txBody>
      </p:sp>
      <p:cxnSp>
        <p:nvCxnSpPr>
          <p:cNvPr id="203799" name="AutoShape 23"/>
          <p:cNvCxnSpPr>
            <a:cxnSpLocks noChangeShapeType="1"/>
            <a:stCxn id="203816" idx="3"/>
          </p:cNvCxnSpPr>
          <p:nvPr/>
        </p:nvCxnSpPr>
        <p:spPr bwMode="auto">
          <a:xfrm flipV="1">
            <a:off x="7604125" y="5373688"/>
            <a:ext cx="1549400" cy="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3800" name="Text Box 24"/>
          <p:cNvSpPr txBox="1">
            <a:spLocks noChangeArrowheads="1"/>
          </p:cNvSpPr>
          <p:nvPr/>
        </p:nvSpPr>
        <p:spPr bwMode="auto">
          <a:xfrm>
            <a:off x="3079750" y="2244726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3801" name="Text Box 25"/>
          <p:cNvSpPr txBox="1">
            <a:spLocks noChangeArrowheads="1"/>
          </p:cNvSpPr>
          <p:nvPr/>
        </p:nvSpPr>
        <p:spPr bwMode="auto">
          <a:xfrm>
            <a:off x="3032125" y="4692651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3802" name="Text Box 26"/>
          <p:cNvSpPr txBox="1">
            <a:spLocks noChangeArrowheads="1"/>
          </p:cNvSpPr>
          <p:nvPr/>
        </p:nvSpPr>
        <p:spPr bwMode="auto">
          <a:xfrm>
            <a:off x="5599114" y="2106614"/>
            <a:ext cx="2809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3803" name="Text Box 27"/>
          <p:cNvSpPr txBox="1">
            <a:spLocks noChangeArrowheads="1"/>
          </p:cNvSpPr>
          <p:nvPr/>
        </p:nvSpPr>
        <p:spPr bwMode="auto">
          <a:xfrm>
            <a:off x="4037013" y="2092326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0..*</a:t>
            </a:r>
          </a:p>
        </p:txBody>
      </p:sp>
      <p:sp>
        <p:nvSpPr>
          <p:cNvPr id="203804" name="Text Box 28"/>
          <p:cNvSpPr txBox="1">
            <a:spLocks noChangeArrowheads="1"/>
          </p:cNvSpPr>
          <p:nvPr/>
        </p:nvSpPr>
        <p:spPr bwMode="auto">
          <a:xfrm>
            <a:off x="6589714" y="2211389"/>
            <a:ext cx="2809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3805" name="Text Box 29"/>
          <p:cNvSpPr txBox="1">
            <a:spLocks noChangeArrowheads="1"/>
          </p:cNvSpPr>
          <p:nvPr/>
        </p:nvSpPr>
        <p:spPr bwMode="auto">
          <a:xfrm>
            <a:off x="6376988" y="2959101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0..*</a:t>
            </a:r>
          </a:p>
        </p:txBody>
      </p:sp>
      <p:sp>
        <p:nvSpPr>
          <p:cNvPr id="203806" name="Text Box 30"/>
          <p:cNvSpPr txBox="1">
            <a:spLocks noChangeArrowheads="1"/>
          </p:cNvSpPr>
          <p:nvPr/>
        </p:nvSpPr>
        <p:spPr bwMode="auto">
          <a:xfrm>
            <a:off x="8847139" y="3616326"/>
            <a:ext cx="2809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3807" name="Text Box 31"/>
          <p:cNvSpPr txBox="1">
            <a:spLocks noChangeArrowheads="1"/>
          </p:cNvSpPr>
          <p:nvPr/>
        </p:nvSpPr>
        <p:spPr bwMode="auto">
          <a:xfrm>
            <a:off x="7537450" y="3616326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1..*</a:t>
            </a:r>
          </a:p>
        </p:txBody>
      </p:sp>
      <p:sp>
        <p:nvSpPr>
          <p:cNvPr id="203808" name="Text Box 32"/>
          <p:cNvSpPr txBox="1">
            <a:spLocks noChangeArrowheads="1"/>
          </p:cNvSpPr>
          <p:nvPr/>
        </p:nvSpPr>
        <p:spPr bwMode="auto">
          <a:xfrm>
            <a:off x="6889750" y="3997326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3809" name="Text Box 33"/>
          <p:cNvSpPr txBox="1">
            <a:spLocks noChangeArrowheads="1"/>
          </p:cNvSpPr>
          <p:nvPr/>
        </p:nvSpPr>
        <p:spPr bwMode="auto">
          <a:xfrm>
            <a:off x="6819900" y="4468814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1..*</a:t>
            </a:r>
          </a:p>
        </p:txBody>
      </p:sp>
      <p:sp>
        <p:nvSpPr>
          <p:cNvPr id="203810" name="Text Box 34"/>
          <p:cNvSpPr txBox="1">
            <a:spLocks noChangeArrowheads="1"/>
          </p:cNvSpPr>
          <p:nvPr/>
        </p:nvSpPr>
        <p:spPr bwMode="auto">
          <a:xfrm>
            <a:off x="8890000" y="5397501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1</a:t>
            </a:r>
          </a:p>
        </p:txBody>
      </p:sp>
      <p:sp>
        <p:nvSpPr>
          <p:cNvPr id="203811" name="Text Box 35"/>
          <p:cNvSpPr txBox="1">
            <a:spLocks noChangeArrowheads="1"/>
          </p:cNvSpPr>
          <p:nvPr/>
        </p:nvSpPr>
        <p:spPr bwMode="auto">
          <a:xfrm>
            <a:off x="7580313" y="5397501"/>
            <a:ext cx="4889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0..3</a:t>
            </a:r>
          </a:p>
        </p:txBody>
      </p:sp>
      <p:sp>
        <p:nvSpPr>
          <p:cNvPr id="203812" name="Text Box 36"/>
          <p:cNvSpPr txBox="1">
            <a:spLocks noChangeArrowheads="1"/>
          </p:cNvSpPr>
          <p:nvPr/>
        </p:nvSpPr>
        <p:spPr bwMode="auto">
          <a:xfrm>
            <a:off x="3579814" y="5397501"/>
            <a:ext cx="58578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3..10</a:t>
            </a:r>
          </a:p>
        </p:txBody>
      </p:sp>
      <p:sp>
        <p:nvSpPr>
          <p:cNvPr id="203813" name="Text Box 37"/>
          <p:cNvSpPr txBox="1">
            <a:spLocks noChangeArrowheads="1"/>
          </p:cNvSpPr>
          <p:nvPr/>
        </p:nvSpPr>
        <p:spPr bwMode="auto">
          <a:xfrm>
            <a:off x="5743575" y="5397501"/>
            <a:ext cx="28098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200">
                <a:latin typeface="Verdana" pitchFamily="34" charset="0"/>
              </a:rPr>
              <a:t>4</a:t>
            </a:r>
          </a:p>
        </p:txBody>
      </p:sp>
      <p:grpSp>
        <p:nvGrpSpPr>
          <p:cNvPr id="203814" name="Group 38"/>
          <p:cNvGrpSpPr>
            <a:grpSpLocks/>
          </p:cNvGrpSpPr>
          <p:nvPr/>
        </p:nvGrpSpPr>
        <p:grpSpPr bwMode="auto">
          <a:xfrm>
            <a:off x="6078539" y="4729166"/>
            <a:ext cx="1525587" cy="1255713"/>
            <a:chOff x="2832" y="3170"/>
            <a:chExt cx="961" cy="791"/>
          </a:xfrm>
        </p:grpSpPr>
        <p:sp>
          <p:nvSpPr>
            <p:cNvPr id="203815" name="Line 39"/>
            <p:cNvSpPr>
              <a:spLocks noChangeShapeType="1"/>
            </p:cNvSpPr>
            <p:nvPr/>
          </p:nvSpPr>
          <p:spPr bwMode="auto">
            <a:xfrm>
              <a:off x="2832" y="3348"/>
              <a:ext cx="960" cy="1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pt-BR"/>
            </a:p>
          </p:txBody>
        </p:sp>
        <p:sp>
          <p:nvSpPr>
            <p:cNvPr id="203816" name="Rectangle 40"/>
            <p:cNvSpPr>
              <a:spLocks noChangeArrowheads="1"/>
            </p:cNvSpPr>
            <p:nvPr/>
          </p:nvSpPr>
          <p:spPr bwMode="auto">
            <a:xfrm>
              <a:off x="2833" y="3460"/>
              <a:ext cx="960" cy="23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203817" name="Text Box 41"/>
            <p:cNvSpPr txBox="1">
              <a:spLocks noChangeArrowheads="1"/>
            </p:cNvSpPr>
            <p:nvPr/>
          </p:nvSpPr>
          <p:spPr bwMode="auto">
            <a:xfrm>
              <a:off x="2832" y="3170"/>
              <a:ext cx="961" cy="19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400">
                  <a:latin typeface="Verdana" pitchFamily="34" charset="0"/>
                </a:rPr>
                <a:t>Turma</a:t>
              </a:r>
            </a:p>
          </p:txBody>
        </p:sp>
        <p:sp>
          <p:nvSpPr>
            <p:cNvPr id="203818" name="Text Box 42"/>
            <p:cNvSpPr txBox="1">
              <a:spLocks noChangeArrowheads="1"/>
            </p:cNvSpPr>
            <p:nvPr/>
          </p:nvSpPr>
          <p:spPr bwMode="auto">
            <a:xfrm>
              <a:off x="2870" y="3360"/>
              <a:ext cx="86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t-BR" sz="1400">
                  <a:latin typeface="Verdana" pitchFamily="34" charset="0"/>
                </a:rPr>
                <a:t>código</a:t>
              </a:r>
            </a:p>
            <a:p>
              <a:r>
                <a:rPr lang="pt-BR" sz="1400">
                  <a:latin typeface="Verdana" pitchFamily="34" charset="0"/>
                </a:rPr>
                <a:t>sala</a:t>
              </a:r>
            </a:p>
            <a:p>
              <a:r>
                <a:rPr lang="pt-BR" sz="1400">
                  <a:latin typeface="Verdana" pitchFamily="34" charset="0"/>
                </a:rPr>
                <a:t>horário</a:t>
              </a:r>
            </a:p>
            <a:p>
              <a:endParaRPr lang="pt-BR" sz="1400">
                <a:latin typeface="Verdana" pitchFamily="34" charset="0"/>
              </a:endParaRPr>
            </a:p>
          </p:txBody>
        </p:sp>
      </p:grpSp>
      <p:sp>
        <p:nvSpPr>
          <p:cNvPr id="203820" name="Line 44"/>
          <p:cNvSpPr>
            <a:spLocks noChangeShapeType="1"/>
          </p:cNvSpPr>
          <p:nvPr/>
        </p:nvSpPr>
        <p:spPr bwMode="auto">
          <a:xfrm>
            <a:off x="9151939" y="5260975"/>
            <a:ext cx="1133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203821" name="Text Box 45"/>
          <p:cNvSpPr txBox="1">
            <a:spLocks noChangeArrowheads="1"/>
          </p:cNvSpPr>
          <p:nvPr/>
        </p:nvSpPr>
        <p:spPr bwMode="auto">
          <a:xfrm>
            <a:off x="9151939" y="4956176"/>
            <a:ext cx="1120775" cy="314325"/>
          </a:xfrm>
          <a:prstGeom prst="rect">
            <a:avLst/>
          </a:prstGeom>
          <a:solidFill>
            <a:srgbClr val="FFFFCC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400">
                <a:latin typeface="Verdana" pitchFamily="34" charset="0"/>
              </a:rPr>
              <a:t>Professor</a:t>
            </a:r>
          </a:p>
        </p:txBody>
      </p:sp>
      <p:sp>
        <p:nvSpPr>
          <p:cNvPr id="203822" name="Text Box 46"/>
          <p:cNvSpPr txBox="1">
            <a:spLocks noChangeArrowheads="1"/>
          </p:cNvSpPr>
          <p:nvPr/>
        </p:nvSpPr>
        <p:spPr bwMode="auto">
          <a:xfrm>
            <a:off x="9151939" y="5260975"/>
            <a:ext cx="1120775" cy="527050"/>
          </a:xfrm>
          <a:prstGeom prst="rect">
            <a:avLst/>
          </a:prstGeom>
          <a:solidFill>
            <a:srgbClr val="FFFFCC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1400">
                <a:latin typeface="Verdana" pitchFamily="34" charset="0"/>
              </a:rPr>
              <a:t>nome</a:t>
            </a:r>
          </a:p>
          <a:p>
            <a:r>
              <a:rPr lang="pt-BR" sz="1400">
                <a:latin typeface="Verdana" pitchFamily="34" charset="0"/>
              </a:rPr>
              <a:t>titulação</a:t>
            </a:r>
          </a:p>
        </p:txBody>
      </p:sp>
      <p:sp>
        <p:nvSpPr>
          <p:cNvPr id="203824" name="Line 48"/>
          <p:cNvSpPr>
            <a:spLocks noChangeShapeType="1"/>
          </p:cNvSpPr>
          <p:nvPr/>
        </p:nvSpPr>
        <p:spPr bwMode="auto">
          <a:xfrm>
            <a:off x="2489201" y="5260975"/>
            <a:ext cx="1133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203825" name="Text Box 49"/>
          <p:cNvSpPr txBox="1">
            <a:spLocks noChangeArrowheads="1"/>
          </p:cNvSpPr>
          <p:nvPr/>
        </p:nvSpPr>
        <p:spPr bwMode="auto">
          <a:xfrm>
            <a:off x="2489201" y="4956176"/>
            <a:ext cx="1158875" cy="314325"/>
          </a:xfrm>
          <a:prstGeom prst="rect">
            <a:avLst/>
          </a:prstGeom>
          <a:solidFill>
            <a:srgbClr val="FFFFCC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400">
                <a:latin typeface="Verdana" pitchFamily="34" charset="0"/>
              </a:rPr>
              <a:t>Estudante</a:t>
            </a:r>
          </a:p>
        </p:txBody>
      </p:sp>
      <p:sp>
        <p:nvSpPr>
          <p:cNvPr id="203826" name="Text Box 50"/>
          <p:cNvSpPr txBox="1">
            <a:spLocks noChangeArrowheads="1"/>
          </p:cNvSpPr>
          <p:nvPr/>
        </p:nvSpPr>
        <p:spPr bwMode="auto">
          <a:xfrm>
            <a:off x="2495551" y="5260975"/>
            <a:ext cx="1152525" cy="527050"/>
          </a:xfrm>
          <a:prstGeom prst="rect">
            <a:avLst/>
          </a:prstGeom>
          <a:solidFill>
            <a:srgbClr val="FFFFCC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1400">
                <a:latin typeface="Verdana" pitchFamily="34" charset="0"/>
              </a:rPr>
              <a:t>nome</a:t>
            </a:r>
          </a:p>
          <a:p>
            <a:r>
              <a:rPr lang="pt-BR" sz="1400">
                <a:latin typeface="Verdana" pitchFamily="34" charset="0"/>
              </a:rPr>
              <a:t>matricula</a:t>
            </a:r>
          </a:p>
        </p:txBody>
      </p:sp>
      <p:grpSp>
        <p:nvGrpSpPr>
          <p:cNvPr id="203827" name="Group 51"/>
          <p:cNvGrpSpPr>
            <a:grpSpLocks/>
          </p:cNvGrpSpPr>
          <p:nvPr/>
        </p:nvGrpSpPr>
        <p:grpSpPr bwMode="auto">
          <a:xfrm>
            <a:off x="6103938" y="3189289"/>
            <a:ext cx="1458912" cy="828675"/>
            <a:chOff x="4464" y="1296"/>
            <a:chExt cx="919" cy="522"/>
          </a:xfrm>
        </p:grpSpPr>
        <p:sp>
          <p:nvSpPr>
            <p:cNvPr id="203828" name="Rectangle 52"/>
            <p:cNvSpPr>
              <a:spLocks noChangeArrowheads="1"/>
            </p:cNvSpPr>
            <p:nvPr/>
          </p:nvSpPr>
          <p:spPr bwMode="auto">
            <a:xfrm>
              <a:off x="4465" y="1443"/>
              <a:ext cx="918" cy="23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203829" name="Line 53"/>
            <p:cNvSpPr>
              <a:spLocks noChangeShapeType="1"/>
            </p:cNvSpPr>
            <p:nvPr/>
          </p:nvSpPr>
          <p:spPr bwMode="auto">
            <a:xfrm>
              <a:off x="4464" y="1488"/>
              <a:ext cx="918" cy="1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pt-BR"/>
            </a:p>
          </p:txBody>
        </p:sp>
        <p:sp>
          <p:nvSpPr>
            <p:cNvPr id="203830" name="Text Box 54"/>
            <p:cNvSpPr txBox="1">
              <a:spLocks noChangeArrowheads="1"/>
            </p:cNvSpPr>
            <p:nvPr/>
          </p:nvSpPr>
          <p:spPr bwMode="auto">
            <a:xfrm>
              <a:off x="4464" y="1296"/>
              <a:ext cx="919" cy="19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400">
                  <a:latin typeface="Verdana" pitchFamily="34" charset="0"/>
                </a:rPr>
                <a:t>Disciplina</a:t>
              </a:r>
            </a:p>
          </p:txBody>
        </p:sp>
        <p:sp>
          <p:nvSpPr>
            <p:cNvPr id="203831" name="Text Box 55"/>
            <p:cNvSpPr txBox="1">
              <a:spLocks noChangeArrowheads="1"/>
            </p:cNvSpPr>
            <p:nvPr/>
          </p:nvSpPr>
          <p:spPr bwMode="auto">
            <a:xfrm>
              <a:off x="4464" y="1488"/>
              <a:ext cx="86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t-BR" sz="1400">
                  <a:latin typeface="Verdana" pitchFamily="34" charset="0"/>
                </a:rPr>
                <a:t>nome</a:t>
              </a:r>
            </a:p>
            <a:p>
              <a:r>
                <a:rPr lang="pt-BR" sz="1400">
                  <a:latin typeface="Verdana" pitchFamily="34" charset="0"/>
                </a:rPr>
                <a:t>numCréditos</a:t>
              </a:r>
            </a:p>
          </p:txBody>
        </p:sp>
      </p:grpSp>
      <p:sp>
        <p:nvSpPr>
          <p:cNvPr id="203832" name="Rectangle 56"/>
          <p:cNvSpPr>
            <a:spLocks noChangeArrowheads="1"/>
          </p:cNvSpPr>
          <p:nvPr/>
        </p:nvSpPr>
        <p:spPr bwMode="auto">
          <a:xfrm>
            <a:off x="1955801" y="901700"/>
            <a:ext cx="26107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Classes</a:t>
            </a:r>
            <a:endParaRPr 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61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235D-E927-4214-AD4E-9A3895056F51}" type="slidenum">
              <a:rPr lang="pt-BR"/>
              <a:pPr/>
              <a:t>9</a:t>
            </a:fld>
            <a:endParaRPr lang="pt-BR"/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2209800" y="2017714"/>
            <a:ext cx="7848600" cy="398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Objeto é:</a:t>
            </a:r>
            <a:endParaRPr lang="pt-BR" sz="3200" b="1" dirty="0">
              <a:effectLst>
                <a:outerShdw blurRad="38100" dist="38100" dir="2700000" algn="tl">
                  <a:srgbClr val="C0C0C0"/>
                </a:outerShdw>
              </a:effectLst>
              <a:cs typeface="Tahoma" pitchFamily="34" charset="0"/>
            </a:endParaRPr>
          </a:p>
          <a:p>
            <a:pPr algn="ctr">
              <a:lnSpc>
                <a:spcPct val="125000"/>
              </a:lnSpc>
            </a:pPr>
            <a:r>
              <a:rPr lang="pt-BR" sz="3200" b="1" dirty="0"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“É um elemento do mundo real”</a:t>
            </a:r>
          </a:p>
          <a:p>
            <a:pPr algn="r">
              <a:lnSpc>
                <a:spcPct val="125000"/>
              </a:lnSpc>
            </a:pPr>
            <a:r>
              <a:rPr lang="pt-BR" sz="3200" b="1" dirty="0"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                             [José Davi Furlan]</a:t>
            </a:r>
          </a:p>
          <a:p>
            <a:pPr algn="just">
              <a:lnSpc>
                <a:spcPct val="125000"/>
              </a:lnSpc>
            </a:pPr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cs typeface="Tahoma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Possui um comportamento e atributos. O </a:t>
            </a:r>
            <a:r>
              <a:rPr lang="pt-BR" sz="24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comportamento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 é a forma com que reage a estímulos e os </a:t>
            </a:r>
            <a:r>
              <a:rPr lang="pt-BR" sz="24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atributos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 são suas características, que podem mudar de acordo com seu comportamento.</a:t>
            </a:r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>
          <a:xfrm>
            <a:off x="2855913" y="1052513"/>
            <a:ext cx="7345362" cy="792162"/>
          </a:xfrm>
          <a:noFill/>
          <a:ln/>
        </p:spPr>
        <p:txBody>
          <a:bodyPr anchor="ctr"/>
          <a:lstStyle/>
          <a:p>
            <a:r>
              <a:rPr lang="pt-BR" sz="400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Conceitos Básicos - </a:t>
            </a:r>
            <a:r>
              <a:rPr lang="pt-BR" sz="360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Objeto</a:t>
            </a:r>
            <a:r>
              <a:rPr lang="pt-BR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5608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84313"/>
            <a:ext cx="8305800" cy="4926012"/>
          </a:xfrm>
        </p:spPr>
        <p:txBody>
          <a:bodyPr/>
          <a:lstStyle/>
          <a:p>
            <a:pPr lvl="1"/>
            <a:r>
              <a:rPr lang="pt-BR"/>
              <a:t>Somente depois de modelar os diagramas de seqüência</a:t>
            </a:r>
            <a:endParaRPr lang="en-US"/>
          </a:p>
        </p:txBody>
      </p:sp>
      <p:pic>
        <p:nvPicPr>
          <p:cNvPr id="20480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8" y="3500438"/>
            <a:ext cx="2297112" cy="225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0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3378201"/>
            <a:ext cx="4724400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11" name="AutoShape 11"/>
          <p:cNvSpPr>
            <a:spLocks noChangeArrowheads="1"/>
          </p:cNvSpPr>
          <p:nvPr/>
        </p:nvSpPr>
        <p:spPr bwMode="auto">
          <a:xfrm>
            <a:off x="6091238" y="4390908"/>
            <a:ext cx="284778" cy="733663"/>
          </a:xfrm>
          <a:prstGeom prst="rightArrow">
            <a:avLst>
              <a:gd name="adj1" fmla="val 50000"/>
              <a:gd name="adj2" fmla="val 71429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04812" name="Rectangle 12"/>
          <p:cNvSpPr>
            <a:spLocks noChangeArrowheads="1"/>
          </p:cNvSpPr>
          <p:nvPr/>
        </p:nvSpPr>
        <p:spPr bwMode="auto">
          <a:xfrm>
            <a:off x="1955801" y="901700"/>
            <a:ext cx="5698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Classes: </a:t>
            </a:r>
            <a:r>
              <a:rPr lang="pt-BR">
                <a:latin typeface="Verdana" pitchFamily="34" charset="0"/>
              </a:rPr>
              <a:t>identificando os métodos</a:t>
            </a:r>
            <a:endParaRPr 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850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05830" name="Rectangle 6"/>
          <p:cNvSpPr>
            <a:spLocks noChangeArrowheads="1"/>
          </p:cNvSpPr>
          <p:nvPr/>
        </p:nvSpPr>
        <p:spPr bwMode="auto">
          <a:xfrm>
            <a:off x="1847851" y="5876925"/>
            <a:ext cx="8569325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196976"/>
            <a:ext cx="8229600" cy="4530725"/>
          </a:xfrm>
        </p:spPr>
        <p:txBody>
          <a:bodyPr/>
          <a:lstStyle/>
          <a:p>
            <a:r>
              <a:rPr lang="pt-BR"/>
              <a:t>E a navegabilidade?</a:t>
            </a:r>
            <a:endParaRPr lang="en-US"/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6527801" y="3462338"/>
            <a:ext cx="3889375" cy="169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600">
                <a:latin typeface="Courier New" pitchFamily="49" charset="0"/>
              </a:rPr>
              <a:t>public class Turma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/>
              <a:t>	</a:t>
            </a:r>
            <a:r>
              <a:rPr lang="pt-BR" sz="1600">
                <a:latin typeface="Courier New" pitchFamily="49" charset="0"/>
              </a:rPr>
              <a:t>private String codigo;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600">
                <a:latin typeface="Courier New" pitchFamily="49" charset="0"/>
              </a:rPr>
              <a:t>	private String sala;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600">
                <a:latin typeface="Courier New" pitchFamily="49" charset="0"/>
              </a:rPr>
              <a:t>	private Estudante alunos[];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600">
                <a:latin typeface="Courier New" pitchFamily="49" charset="0"/>
              </a:rPr>
              <a:t>	...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600">
                <a:latin typeface="Courier New" pitchFamily="49" charset="0"/>
              </a:rPr>
              <a:t>}</a:t>
            </a:r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1955800" y="901700"/>
            <a:ext cx="27149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Classes:</a:t>
            </a:r>
            <a:endParaRPr lang="en-US">
              <a:latin typeface="Verdana" pitchFamily="34" charset="0"/>
            </a:endParaRPr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2351088" y="3444875"/>
            <a:ext cx="3600450" cy="17287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600">
                <a:latin typeface="Courier New" pitchFamily="49" charset="0"/>
              </a:rPr>
              <a:t>public class Estudante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/>
              <a:t>	</a:t>
            </a:r>
            <a:r>
              <a:rPr lang="pt-BR" sz="1600">
                <a:latin typeface="Courier New" pitchFamily="49" charset="0"/>
              </a:rPr>
              <a:t>private String nome;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/>
              <a:t>	</a:t>
            </a:r>
            <a:r>
              <a:rPr lang="pt-BR" sz="1600">
                <a:latin typeface="Courier New" pitchFamily="49" charset="0"/>
              </a:rPr>
              <a:t>private String matricula;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600">
                <a:latin typeface="Courier New" pitchFamily="49" charset="0"/>
              </a:rPr>
              <a:t>...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600"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pt-BR" sz="1600">
              <a:latin typeface="Courier New" pitchFamily="49" charset="0"/>
            </a:endParaRPr>
          </a:p>
        </p:txBody>
      </p:sp>
      <p:sp>
        <p:nvSpPr>
          <p:cNvPr id="205833" name="Rectangle 9"/>
          <p:cNvSpPr>
            <a:spLocks noChangeArrowheads="1"/>
          </p:cNvSpPr>
          <p:nvPr/>
        </p:nvSpPr>
        <p:spPr bwMode="auto">
          <a:xfrm>
            <a:off x="3575051" y="6313488"/>
            <a:ext cx="5249863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1400">
                <a:latin typeface="Verdana" pitchFamily="34" charset="0"/>
              </a:rPr>
              <a:t>OBS: Turma não aparece como atributo de Estudante!</a:t>
            </a:r>
          </a:p>
        </p:txBody>
      </p:sp>
      <p:grpSp>
        <p:nvGrpSpPr>
          <p:cNvPr id="205853" name="Group 29"/>
          <p:cNvGrpSpPr>
            <a:grpSpLocks/>
          </p:cNvGrpSpPr>
          <p:nvPr/>
        </p:nvGrpSpPr>
        <p:grpSpPr bwMode="auto">
          <a:xfrm>
            <a:off x="2616200" y="2060576"/>
            <a:ext cx="6883400" cy="1031875"/>
            <a:chOff x="688" y="1419"/>
            <a:chExt cx="4336" cy="650"/>
          </a:xfrm>
        </p:grpSpPr>
        <p:sp>
          <p:nvSpPr>
            <p:cNvPr id="205834" name="AutoShape 10"/>
            <p:cNvSpPr>
              <a:spLocks noChangeAspect="1" noChangeArrowheads="1" noTextEdit="1"/>
            </p:cNvSpPr>
            <p:nvPr/>
          </p:nvSpPr>
          <p:spPr bwMode="auto">
            <a:xfrm>
              <a:off x="688" y="1419"/>
              <a:ext cx="4336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36" name="Rectangle 12"/>
            <p:cNvSpPr>
              <a:spLocks noChangeArrowheads="1"/>
            </p:cNvSpPr>
            <p:nvPr/>
          </p:nvSpPr>
          <p:spPr bwMode="auto">
            <a:xfrm>
              <a:off x="4022" y="1449"/>
              <a:ext cx="752" cy="590"/>
            </a:xfrm>
            <a:prstGeom prst="rect">
              <a:avLst/>
            </a:prstGeom>
            <a:solidFill>
              <a:srgbClr val="FFFFCC"/>
            </a:solidFill>
            <a:ln w="0">
              <a:solidFill>
                <a:srgbClr val="9900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5837" name="Rectangle 13"/>
            <p:cNvSpPr>
              <a:spLocks noChangeArrowheads="1"/>
            </p:cNvSpPr>
            <p:nvPr/>
          </p:nvSpPr>
          <p:spPr bwMode="auto">
            <a:xfrm>
              <a:off x="4154" y="1508"/>
              <a:ext cx="5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</a:rPr>
                <a:t>Turma</a:t>
              </a:r>
              <a:endParaRPr lang="en-US"/>
            </a:p>
          </p:txBody>
        </p:sp>
        <p:sp>
          <p:nvSpPr>
            <p:cNvPr id="205838" name="Rectangle 14"/>
            <p:cNvSpPr>
              <a:spLocks noChangeArrowheads="1"/>
            </p:cNvSpPr>
            <p:nvPr/>
          </p:nvSpPr>
          <p:spPr bwMode="auto">
            <a:xfrm>
              <a:off x="4022" y="1759"/>
              <a:ext cx="752" cy="280"/>
            </a:xfrm>
            <a:prstGeom prst="rect">
              <a:avLst/>
            </a:prstGeom>
            <a:noFill/>
            <a:ln w="0">
              <a:solidFill>
                <a:srgbClr val="9900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39" name="Rectangle 15"/>
            <p:cNvSpPr>
              <a:spLocks noChangeArrowheads="1"/>
            </p:cNvSpPr>
            <p:nvPr/>
          </p:nvSpPr>
          <p:spPr bwMode="auto">
            <a:xfrm>
              <a:off x="4022" y="1877"/>
              <a:ext cx="752" cy="162"/>
            </a:xfrm>
            <a:prstGeom prst="rect">
              <a:avLst/>
            </a:prstGeom>
            <a:noFill/>
            <a:ln w="0">
              <a:solidFill>
                <a:srgbClr val="9900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40" name="Rectangle 16"/>
            <p:cNvSpPr>
              <a:spLocks noChangeArrowheads="1"/>
            </p:cNvSpPr>
            <p:nvPr/>
          </p:nvSpPr>
          <p:spPr bwMode="auto">
            <a:xfrm>
              <a:off x="925" y="1449"/>
              <a:ext cx="1028" cy="590"/>
            </a:xfrm>
            <a:prstGeom prst="rect">
              <a:avLst/>
            </a:prstGeom>
            <a:solidFill>
              <a:srgbClr val="FFFFCC"/>
            </a:solidFill>
            <a:ln w="0">
              <a:solidFill>
                <a:srgbClr val="9900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5841" name="Rectangle 17"/>
            <p:cNvSpPr>
              <a:spLocks noChangeArrowheads="1"/>
            </p:cNvSpPr>
            <p:nvPr/>
          </p:nvSpPr>
          <p:spPr bwMode="auto">
            <a:xfrm>
              <a:off x="1044" y="1508"/>
              <a:ext cx="7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</a:rPr>
                <a:t>Estudante</a:t>
              </a:r>
              <a:endParaRPr lang="en-US"/>
            </a:p>
          </p:txBody>
        </p:sp>
        <p:sp>
          <p:nvSpPr>
            <p:cNvPr id="205842" name="Rectangle 18"/>
            <p:cNvSpPr>
              <a:spLocks noChangeArrowheads="1"/>
            </p:cNvSpPr>
            <p:nvPr/>
          </p:nvSpPr>
          <p:spPr bwMode="auto">
            <a:xfrm>
              <a:off x="925" y="1759"/>
              <a:ext cx="1028" cy="280"/>
            </a:xfrm>
            <a:prstGeom prst="rect">
              <a:avLst/>
            </a:prstGeom>
            <a:noFill/>
            <a:ln w="0">
              <a:solidFill>
                <a:srgbClr val="9900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43" name="Rectangle 19"/>
            <p:cNvSpPr>
              <a:spLocks noChangeArrowheads="1"/>
            </p:cNvSpPr>
            <p:nvPr/>
          </p:nvSpPr>
          <p:spPr bwMode="auto">
            <a:xfrm>
              <a:off x="925" y="1877"/>
              <a:ext cx="1028" cy="162"/>
            </a:xfrm>
            <a:prstGeom prst="rect">
              <a:avLst/>
            </a:prstGeom>
            <a:noFill/>
            <a:ln w="0">
              <a:solidFill>
                <a:srgbClr val="9900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44" name="Line 20"/>
            <p:cNvSpPr>
              <a:spLocks noChangeShapeType="1"/>
            </p:cNvSpPr>
            <p:nvPr/>
          </p:nvSpPr>
          <p:spPr bwMode="auto">
            <a:xfrm flipH="1">
              <a:off x="1953" y="1744"/>
              <a:ext cx="1028" cy="1"/>
            </a:xfrm>
            <a:prstGeom prst="line">
              <a:avLst/>
            </a:prstGeom>
            <a:noFill/>
            <a:ln w="0">
              <a:solidFill>
                <a:srgbClr val="99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45" name="Rectangle 21"/>
            <p:cNvSpPr>
              <a:spLocks noChangeArrowheads="1"/>
            </p:cNvSpPr>
            <p:nvPr/>
          </p:nvSpPr>
          <p:spPr bwMode="auto">
            <a:xfrm>
              <a:off x="2032" y="1833"/>
              <a:ext cx="3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</a:rPr>
                <a:t>3..10</a:t>
              </a:r>
              <a:endParaRPr lang="en-US"/>
            </a:p>
          </p:txBody>
        </p:sp>
        <p:sp>
          <p:nvSpPr>
            <p:cNvPr id="205846" name="Line 22"/>
            <p:cNvSpPr>
              <a:spLocks noChangeShapeType="1"/>
            </p:cNvSpPr>
            <p:nvPr/>
          </p:nvSpPr>
          <p:spPr bwMode="auto">
            <a:xfrm>
              <a:off x="1953" y="1744"/>
              <a:ext cx="145" cy="74"/>
            </a:xfrm>
            <a:prstGeom prst="line">
              <a:avLst/>
            </a:prstGeom>
            <a:noFill/>
            <a:ln w="0">
              <a:solidFill>
                <a:srgbClr val="99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47" name="Line 23"/>
            <p:cNvSpPr>
              <a:spLocks noChangeShapeType="1"/>
            </p:cNvSpPr>
            <p:nvPr/>
          </p:nvSpPr>
          <p:spPr bwMode="auto">
            <a:xfrm flipV="1">
              <a:off x="1953" y="1670"/>
              <a:ext cx="145" cy="74"/>
            </a:xfrm>
            <a:prstGeom prst="line">
              <a:avLst/>
            </a:prstGeom>
            <a:noFill/>
            <a:ln w="0">
              <a:solidFill>
                <a:srgbClr val="99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48" name="Line 24"/>
            <p:cNvSpPr>
              <a:spLocks noChangeShapeType="1"/>
            </p:cNvSpPr>
            <p:nvPr/>
          </p:nvSpPr>
          <p:spPr bwMode="auto">
            <a:xfrm>
              <a:off x="2981" y="1744"/>
              <a:ext cx="1028" cy="1"/>
            </a:xfrm>
            <a:prstGeom prst="line">
              <a:avLst/>
            </a:prstGeom>
            <a:noFill/>
            <a:ln w="0">
              <a:solidFill>
                <a:srgbClr val="9900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850" name="Rectangle 26"/>
            <p:cNvSpPr>
              <a:spLocks noChangeArrowheads="1"/>
            </p:cNvSpPr>
            <p:nvPr/>
          </p:nvSpPr>
          <p:spPr bwMode="auto">
            <a:xfrm>
              <a:off x="2230" y="1493"/>
              <a:ext cx="150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</a:rPr>
                <a:t>está-matriculado-em</a:t>
              </a:r>
              <a:endParaRPr lang="en-US"/>
            </a:p>
          </p:txBody>
        </p:sp>
        <p:sp>
          <p:nvSpPr>
            <p:cNvPr id="205851" name="Rectangle 27"/>
            <p:cNvSpPr>
              <a:spLocks noChangeArrowheads="1"/>
            </p:cNvSpPr>
            <p:nvPr/>
          </p:nvSpPr>
          <p:spPr bwMode="auto">
            <a:xfrm>
              <a:off x="2032" y="1833"/>
              <a:ext cx="3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</a:rPr>
                <a:t>3..10</a:t>
              </a:r>
              <a:endParaRPr lang="en-US"/>
            </a:p>
          </p:txBody>
        </p:sp>
        <p:sp>
          <p:nvSpPr>
            <p:cNvPr id="205852" name="Rectangle 28"/>
            <p:cNvSpPr>
              <a:spLocks noChangeArrowheads="1"/>
            </p:cNvSpPr>
            <p:nvPr/>
          </p:nvSpPr>
          <p:spPr bwMode="auto">
            <a:xfrm>
              <a:off x="3722" y="1833"/>
              <a:ext cx="7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900">
                  <a:solidFill>
                    <a:srgbClr val="000000"/>
                  </a:solidFill>
                </a:rPr>
                <a:t>4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259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330326"/>
            <a:ext cx="8305800" cy="1306513"/>
          </a:xfrm>
        </p:spPr>
        <p:txBody>
          <a:bodyPr>
            <a:normAutofit/>
          </a:bodyPr>
          <a:lstStyle/>
          <a:p>
            <a:r>
              <a:rPr lang="pt-BR"/>
              <a:t>Acrescentando generalizações:</a:t>
            </a:r>
          </a:p>
          <a:p>
            <a:pPr lvl="1"/>
            <a:r>
              <a:rPr lang="pt-BR"/>
              <a:t>Atributos, operações e/ou relacionamentos comuns podem ser movidos para uma classe mais geral.</a:t>
            </a:r>
          </a:p>
          <a:p>
            <a:endParaRPr lang="en-US"/>
          </a:p>
        </p:txBody>
      </p:sp>
      <p:pic>
        <p:nvPicPr>
          <p:cNvPr id="207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2708275"/>
            <a:ext cx="4648200" cy="329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7877" name="Rectangle 5"/>
          <p:cNvSpPr>
            <a:spLocks noChangeArrowheads="1"/>
          </p:cNvSpPr>
          <p:nvPr/>
        </p:nvSpPr>
        <p:spPr bwMode="auto">
          <a:xfrm>
            <a:off x="1955800" y="901700"/>
            <a:ext cx="27149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>
                <a:solidFill>
                  <a:schemeClr val="hlink"/>
                </a:solidFill>
                <a:latin typeface="Verdana" pitchFamily="34" charset="0"/>
              </a:rPr>
              <a:t>Diagrama de Classes:</a:t>
            </a:r>
            <a:endParaRPr lang="en-US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8374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Sistema de Matrícula</a:t>
            </a:r>
            <a:endParaRPr lang="en-US"/>
          </a:p>
        </p:txBody>
      </p:sp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836613"/>
            <a:ext cx="7086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8059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90E9DCE-6573-304B-A204-DC0DDC3ED4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900" y="2468223"/>
            <a:ext cx="2348565" cy="19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0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07189212B84D4A87E4B57D7BFC85DA" ma:contentTypeVersion="0" ma:contentTypeDescription="Crie um novo documento." ma:contentTypeScope="" ma:versionID="9d2802b45eca0bb9e8409ebf72966ed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bc818cf1145989097f6375b3efe2c9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D862F2-FB83-4C45-A727-8621FABA69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5E2F33-5E43-4397-A588-BA5CB4217C26}">
  <ds:schemaRefs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6C111A-DF40-47FE-951A-6114667B7010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4528</Words>
  <Application>Microsoft Office PowerPoint</Application>
  <PresentationFormat>Widescreen</PresentationFormat>
  <Paragraphs>1120</Paragraphs>
  <Slides>94</Slides>
  <Notes>87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94</vt:i4>
      </vt:variant>
    </vt:vector>
  </HeadingPairs>
  <TitlesOfParts>
    <vt:vector size="105" baseType="lpstr">
      <vt:lpstr>Arial</vt:lpstr>
      <vt:lpstr>Calibri</vt:lpstr>
      <vt:lpstr>Calibri Light</vt:lpstr>
      <vt:lpstr>Century Gothic</vt:lpstr>
      <vt:lpstr>Courier New</vt:lpstr>
      <vt:lpstr>Symbol</vt:lpstr>
      <vt:lpstr>Times New Roman</vt:lpstr>
      <vt:lpstr>Verdana</vt:lpstr>
      <vt:lpstr>Wingdings</vt:lpstr>
      <vt:lpstr>Tema do Office</vt:lpstr>
      <vt:lpstr>MS_ClipArt_Gallery.5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Conceitos Básicos - Objeto </vt:lpstr>
      <vt:lpstr>Conceitos Básicos - Objeto </vt:lpstr>
      <vt:lpstr> Conceitos Básicos - Objeto  Exemplos: </vt:lpstr>
      <vt:lpstr>Apresentação do PowerPoint</vt:lpstr>
      <vt:lpstr>Apresentação do PowerPoint</vt:lpstr>
      <vt:lpstr>Apresentação do PowerPoint</vt:lpstr>
      <vt:lpstr> Conceitos Básicos - Objeto  Exemplos: </vt:lpstr>
      <vt:lpstr> Conceitos Básicos - Classe</vt:lpstr>
      <vt:lpstr> Conceitos Básicos - Classe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UML – Diagrama de Classes</vt:lpstr>
      <vt:lpstr>Introdução -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Relacionamentos: Associação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Elementos – Diagrama de Classes</vt:lpstr>
      <vt:lpstr>Exemplo: Sistema de Matrícula</vt:lpstr>
      <vt:lpstr>Exemplo: Sistema de Matrícula</vt:lpstr>
      <vt:lpstr>Exemplo: Sistema de Matrícula</vt:lpstr>
      <vt:lpstr>Exemplo: Sistema de Matrícula</vt:lpstr>
      <vt:lpstr>Exemplo: Sistema de Matrícula</vt:lpstr>
      <vt:lpstr>Exemplo: Sistema de Matrícula</vt:lpstr>
      <vt:lpstr>Exemplo: Sistema de Matrícula</vt:lpstr>
      <vt:lpstr>Exemplo: Sistema de Matrícula</vt:lpstr>
      <vt:lpstr>Exemplo: Sistema de Matrícula</vt:lpstr>
      <vt:lpstr>Exemplo: Sistema de Matrícula</vt:lpstr>
      <vt:lpstr>Exemplo: Sistema de Matrícula</vt:lpstr>
      <vt:lpstr>Exemplo: Sistema de Matrícula</vt:lpstr>
      <vt:lpstr>Exemplo: Sistema de Matrícula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Elaine B. Figueiredo</dc:creator>
  <cp:lastModifiedBy>Prof Elaine Barbosa de Figueiredo</cp:lastModifiedBy>
  <cp:revision>500</cp:revision>
  <dcterms:created xsi:type="dcterms:W3CDTF">2020-07-28T21:18:13Z</dcterms:created>
  <dcterms:modified xsi:type="dcterms:W3CDTF">2022-03-28T11:40:56Z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0x010100F507189212B84D4A87E4B57D7BFC85DA</vt:lpwstr>
  </property>
</Properties>
</file>